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0" r:id="rId3"/>
    <p:sldId id="295" r:id="rId4"/>
    <p:sldId id="259" r:id="rId5"/>
    <p:sldId id="258" r:id="rId6"/>
    <p:sldId id="262" r:id="rId7"/>
    <p:sldId id="261" r:id="rId8"/>
    <p:sldId id="335" r:id="rId9"/>
    <p:sldId id="336" r:id="rId10"/>
    <p:sldId id="337" r:id="rId11"/>
    <p:sldId id="263" r:id="rId12"/>
    <p:sldId id="338" r:id="rId13"/>
    <p:sldId id="339" r:id="rId14"/>
    <p:sldId id="340" r:id="rId15"/>
    <p:sldId id="341" r:id="rId16"/>
    <p:sldId id="342" r:id="rId17"/>
    <p:sldId id="266" r:id="rId18"/>
    <p:sldId id="265" r:id="rId19"/>
    <p:sldId id="267" r:id="rId20"/>
    <p:sldId id="281" r:id="rId21"/>
    <p:sldId id="269" r:id="rId22"/>
    <p:sldId id="270" r:id="rId23"/>
    <p:sldId id="271" r:id="rId24"/>
    <p:sldId id="272" r:id="rId25"/>
    <p:sldId id="273" r:id="rId26"/>
    <p:sldId id="274" r:id="rId27"/>
    <p:sldId id="275" r:id="rId28"/>
    <p:sldId id="276" r:id="rId29"/>
    <p:sldId id="277" r:id="rId30"/>
    <p:sldId id="278" r:id="rId31"/>
    <p:sldId id="279" r:id="rId32"/>
    <p:sldId id="282" r:id="rId33"/>
    <p:sldId id="283" r:id="rId34"/>
    <p:sldId id="284" r:id="rId35"/>
    <p:sldId id="286" r:id="rId36"/>
    <p:sldId id="287" r:id="rId37"/>
    <p:sldId id="285" r:id="rId38"/>
    <p:sldId id="288" r:id="rId39"/>
    <p:sldId id="345" r:id="rId40"/>
    <p:sldId id="289" r:id="rId41"/>
    <p:sldId id="290" r:id="rId42"/>
    <p:sldId id="291" r:id="rId43"/>
    <p:sldId id="293" r:id="rId44"/>
    <p:sldId id="294" r:id="rId45"/>
    <p:sldId id="332" r:id="rId46"/>
    <p:sldId id="333" r:id="rId47"/>
    <p:sldId id="334" r:id="rId48"/>
    <p:sldId id="280" r:id="rId49"/>
    <p:sldId id="346" r:id="rId50"/>
    <p:sldId id="316" r:id="rId51"/>
    <p:sldId id="317" r:id="rId52"/>
    <p:sldId id="318" r:id="rId53"/>
    <p:sldId id="347" r:id="rId54"/>
    <p:sldId id="319" r:id="rId55"/>
    <p:sldId id="320" r:id="rId56"/>
    <p:sldId id="321" r:id="rId57"/>
    <p:sldId id="322" r:id="rId58"/>
    <p:sldId id="323" r:id="rId59"/>
    <p:sldId id="324" r:id="rId60"/>
    <p:sldId id="325" r:id="rId61"/>
    <p:sldId id="326" r:id="rId62"/>
    <p:sldId id="327" r:id="rId63"/>
    <p:sldId id="343" r:id="rId64"/>
    <p:sldId id="328" r:id="rId65"/>
    <p:sldId id="348" r:id="rId66"/>
    <p:sldId id="329" r:id="rId67"/>
    <p:sldId id="330" r:id="rId68"/>
    <p:sldId id="331" r:id="rId69"/>
    <p:sldId id="296" r:id="rId70"/>
    <p:sldId id="301" r:id="rId71"/>
    <p:sldId id="302" r:id="rId72"/>
    <p:sldId id="303" r:id="rId73"/>
    <p:sldId id="304" r:id="rId74"/>
    <p:sldId id="305" r:id="rId75"/>
    <p:sldId id="306" r:id="rId76"/>
    <p:sldId id="307" r:id="rId77"/>
    <p:sldId id="308" r:id="rId78"/>
    <p:sldId id="350" r:id="rId79"/>
    <p:sldId id="309" r:id="rId80"/>
    <p:sldId id="344" r:id="rId81"/>
    <p:sldId id="310" r:id="rId82"/>
    <p:sldId id="311" r:id="rId83"/>
    <p:sldId id="312" r:id="rId84"/>
    <p:sldId id="313" r:id="rId85"/>
    <p:sldId id="314" r:id="rId86"/>
    <p:sldId id="315" r:id="rId87"/>
    <p:sldId id="297" r:id="rId88"/>
    <p:sldId id="349" r:id="rId89"/>
    <p:sldId id="299" r:id="rId90"/>
    <p:sldId id="300" r:id="rId91"/>
    <p:sldId id="298" r:id="rId9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ma Gomà" initials="EG"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95118" autoAdjust="0"/>
  </p:normalViewPr>
  <p:slideViewPr>
    <p:cSldViewPr snapToGrid="0">
      <p:cViewPr varScale="1">
        <p:scale>
          <a:sx n="113" d="100"/>
          <a:sy n="113" d="100"/>
        </p:scale>
        <p:origin x="-25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0858C60D-E72E-4138-8921-3E8253318304}" type="datetimeFigureOut">
              <a:rPr lang="es-ES" smtClean="0"/>
              <a:t>30/07/2020</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AF84BCFC-5FA9-415D-9BA9-00BBEE237F6F}" type="slidenum">
              <a:rPr lang="es-ES" smtClean="0"/>
              <a:t>‹#›</a:t>
            </a:fld>
            <a:endParaRPr lang="es-ES" dirty="0"/>
          </a:p>
        </p:txBody>
      </p:sp>
    </p:spTree>
    <p:extLst>
      <p:ext uri="{BB962C8B-B14F-4D97-AF65-F5344CB8AC3E}">
        <p14:creationId xmlns:p14="http://schemas.microsoft.com/office/powerpoint/2010/main" val="3497748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858C60D-E72E-4138-8921-3E8253318304}" type="datetimeFigureOut">
              <a:rPr lang="es-ES" smtClean="0"/>
              <a:t>30/07/2020</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AF84BCFC-5FA9-415D-9BA9-00BBEE237F6F}" type="slidenum">
              <a:rPr lang="es-ES" smtClean="0"/>
              <a:t>‹#›</a:t>
            </a:fld>
            <a:endParaRPr lang="es-ES" dirty="0"/>
          </a:p>
        </p:txBody>
      </p:sp>
    </p:spTree>
    <p:extLst>
      <p:ext uri="{BB962C8B-B14F-4D97-AF65-F5344CB8AC3E}">
        <p14:creationId xmlns:p14="http://schemas.microsoft.com/office/powerpoint/2010/main" val="2346781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858C60D-E72E-4138-8921-3E8253318304}" type="datetimeFigureOut">
              <a:rPr lang="es-ES" smtClean="0"/>
              <a:t>30/07/2020</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AF84BCFC-5FA9-415D-9BA9-00BBEE237F6F}" type="slidenum">
              <a:rPr lang="es-ES" smtClean="0"/>
              <a:t>‹#›</a:t>
            </a:fld>
            <a:endParaRPr lang="es-ES" dirty="0"/>
          </a:p>
        </p:txBody>
      </p:sp>
    </p:spTree>
    <p:extLst>
      <p:ext uri="{BB962C8B-B14F-4D97-AF65-F5344CB8AC3E}">
        <p14:creationId xmlns:p14="http://schemas.microsoft.com/office/powerpoint/2010/main" val="2799545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858C60D-E72E-4138-8921-3E8253318304}" type="datetimeFigureOut">
              <a:rPr lang="es-ES" smtClean="0"/>
              <a:t>30/07/2020</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AF84BCFC-5FA9-415D-9BA9-00BBEE237F6F}" type="slidenum">
              <a:rPr lang="es-ES" smtClean="0"/>
              <a:t>‹#›</a:t>
            </a:fld>
            <a:endParaRPr lang="es-ES" dirty="0"/>
          </a:p>
        </p:txBody>
      </p:sp>
    </p:spTree>
    <p:extLst>
      <p:ext uri="{BB962C8B-B14F-4D97-AF65-F5344CB8AC3E}">
        <p14:creationId xmlns:p14="http://schemas.microsoft.com/office/powerpoint/2010/main" val="3379247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858C60D-E72E-4138-8921-3E8253318304}" type="datetimeFigureOut">
              <a:rPr lang="es-ES" smtClean="0"/>
              <a:t>30/07/2020</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AF84BCFC-5FA9-415D-9BA9-00BBEE237F6F}" type="slidenum">
              <a:rPr lang="es-ES" smtClean="0"/>
              <a:t>‹#›</a:t>
            </a:fld>
            <a:endParaRPr lang="es-ES" dirty="0"/>
          </a:p>
        </p:txBody>
      </p:sp>
    </p:spTree>
    <p:extLst>
      <p:ext uri="{BB962C8B-B14F-4D97-AF65-F5344CB8AC3E}">
        <p14:creationId xmlns:p14="http://schemas.microsoft.com/office/powerpoint/2010/main" val="976130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858C60D-E72E-4138-8921-3E8253318304}" type="datetimeFigureOut">
              <a:rPr lang="es-ES" smtClean="0"/>
              <a:t>30/07/2020</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AF84BCFC-5FA9-415D-9BA9-00BBEE237F6F}" type="slidenum">
              <a:rPr lang="es-ES" smtClean="0"/>
              <a:t>‹#›</a:t>
            </a:fld>
            <a:endParaRPr lang="es-ES" dirty="0"/>
          </a:p>
        </p:txBody>
      </p:sp>
    </p:spTree>
    <p:extLst>
      <p:ext uri="{BB962C8B-B14F-4D97-AF65-F5344CB8AC3E}">
        <p14:creationId xmlns:p14="http://schemas.microsoft.com/office/powerpoint/2010/main" val="3975250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58C60D-E72E-4138-8921-3E8253318304}" type="datetimeFigureOut">
              <a:rPr lang="es-ES" smtClean="0"/>
              <a:t>30/07/2020</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AF84BCFC-5FA9-415D-9BA9-00BBEE237F6F}" type="slidenum">
              <a:rPr lang="es-ES" smtClean="0"/>
              <a:t>‹#›</a:t>
            </a:fld>
            <a:endParaRPr lang="es-ES" dirty="0"/>
          </a:p>
        </p:txBody>
      </p:sp>
    </p:spTree>
    <p:extLst>
      <p:ext uri="{BB962C8B-B14F-4D97-AF65-F5344CB8AC3E}">
        <p14:creationId xmlns:p14="http://schemas.microsoft.com/office/powerpoint/2010/main" val="2375189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858C60D-E72E-4138-8921-3E8253318304}" type="datetimeFigureOut">
              <a:rPr lang="es-ES" smtClean="0"/>
              <a:t>30/07/2020</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AF84BCFC-5FA9-415D-9BA9-00BBEE237F6F}" type="slidenum">
              <a:rPr lang="es-ES" smtClean="0"/>
              <a:t>‹#›</a:t>
            </a:fld>
            <a:endParaRPr lang="es-ES" dirty="0"/>
          </a:p>
        </p:txBody>
      </p:sp>
    </p:spTree>
    <p:extLst>
      <p:ext uri="{BB962C8B-B14F-4D97-AF65-F5344CB8AC3E}">
        <p14:creationId xmlns:p14="http://schemas.microsoft.com/office/powerpoint/2010/main" val="3114885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858C60D-E72E-4138-8921-3E8253318304}" type="datetimeFigureOut">
              <a:rPr lang="es-ES" smtClean="0"/>
              <a:t>30/07/2020</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AF84BCFC-5FA9-415D-9BA9-00BBEE237F6F}" type="slidenum">
              <a:rPr lang="es-ES" smtClean="0"/>
              <a:t>‹#›</a:t>
            </a:fld>
            <a:endParaRPr lang="es-ES" dirty="0"/>
          </a:p>
        </p:txBody>
      </p:sp>
    </p:spTree>
    <p:extLst>
      <p:ext uri="{BB962C8B-B14F-4D97-AF65-F5344CB8AC3E}">
        <p14:creationId xmlns:p14="http://schemas.microsoft.com/office/powerpoint/2010/main" val="3422830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858C60D-E72E-4138-8921-3E8253318304}" type="datetimeFigureOut">
              <a:rPr lang="es-ES" smtClean="0"/>
              <a:t>30/07/2020</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AF84BCFC-5FA9-415D-9BA9-00BBEE237F6F}" type="slidenum">
              <a:rPr lang="es-ES" smtClean="0"/>
              <a:t>‹#›</a:t>
            </a:fld>
            <a:endParaRPr lang="es-ES" dirty="0"/>
          </a:p>
        </p:txBody>
      </p:sp>
    </p:spTree>
    <p:extLst>
      <p:ext uri="{BB962C8B-B14F-4D97-AF65-F5344CB8AC3E}">
        <p14:creationId xmlns:p14="http://schemas.microsoft.com/office/powerpoint/2010/main" val="239465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858C60D-E72E-4138-8921-3E8253318304}" type="datetimeFigureOut">
              <a:rPr lang="es-ES" smtClean="0"/>
              <a:t>30/07/2020</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AF84BCFC-5FA9-415D-9BA9-00BBEE237F6F}" type="slidenum">
              <a:rPr lang="es-ES" smtClean="0"/>
              <a:t>‹#›</a:t>
            </a:fld>
            <a:endParaRPr lang="es-ES" dirty="0"/>
          </a:p>
        </p:txBody>
      </p:sp>
    </p:spTree>
    <p:extLst>
      <p:ext uri="{BB962C8B-B14F-4D97-AF65-F5344CB8AC3E}">
        <p14:creationId xmlns:p14="http://schemas.microsoft.com/office/powerpoint/2010/main" val="1782881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58C60D-E72E-4138-8921-3E8253318304}" type="datetimeFigureOut">
              <a:rPr lang="es-ES" smtClean="0"/>
              <a:t>30/07/2020</a:t>
            </a:fld>
            <a:endParaRPr lang="es-E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84BCFC-5FA9-415D-9BA9-00BBEE237F6F}" type="slidenum">
              <a:rPr lang="es-ES" smtClean="0"/>
              <a:t>‹#›</a:t>
            </a:fld>
            <a:endParaRPr lang="es-ES" dirty="0"/>
          </a:p>
        </p:txBody>
      </p:sp>
    </p:spTree>
    <p:extLst>
      <p:ext uri="{BB962C8B-B14F-4D97-AF65-F5344CB8AC3E}">
        <p14:creationId xmlns:p14="http://schemas.microsoft.com/office/powerpoint/2010/main" val="27269385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hyperlink" Target="http://canalsalut.gencat.cat/lamevasalut-registre"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11">
            <a:extLst>
              <a:ext uri="{FF2B5EF4-FFF2-40B4-BE49-F238E27FC236}">
                <a16:creationId xmlns:a16="http://schemas.microsoft.com/office/drawing/2014/main" xmlns="" id="{F60FCA6E-0894-46CD-BD49-5955A51E008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831955" y="5346696"/>
            <a:ext cx="5360045"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rgbClr val="404040">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Shape 13">
            <a:extLst>
              <a:ext uri="{FF2B5EF4-FFF2-40B4-BE49-F238E27FC236}">
                <a16:creationId xmlns:a16="http://schemas.microsoft.com/office/drawing/2014/main" xmlns="" id="{E78C6E4B-A1F1-4B6C-97EC-BE997495D6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346694"/>
            <a:ext cx="7346605"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2" name="Título 1">
            <a:extLst>
              <a:ext uri="{FF2B5EF4-FFF2-40B4-BE49-F238E27FC236}">
                <a16:creationId xmlns:a16="http://schemas.microsoft.com/office/drawing/2014/main" xmlns="" id="{6A36BB11-BF0C-4A2E-961D-D9B08B020B10}"/>
              </a:ext>
            </a:extLst>
          </p:cNvPr>
          <p:cNvSpPr>
            <a:spLocks noGrp="1"/>
          </p:cNvSpPr>
          <p:nvPr>
            <p:ph type="title"/>
          </p:nvPr>
        </p:nvSpPr>
        <p:spPr>
          <a:xfrm>
            <a:off x="5455593" y="908981"/>
            <a:ext cx="5802656" cy="3771279"/>
          </a:xfrm>
        </p:spPr>
        <p:txBody>
          <a:bodyPr vert="horz" lIns="91440" tIns="45720" rIns="91440" bIns="45720" rtlCol="0">
            <a:normAutofit/>
          </a:bodyPr>
          <a:lstStyle/>
          <a:p>
            <a:pPr algn="ctr"/>
            <a:r>
              <a:rPr lang="en-US" sz="4000" dirty="0">
                <a:solidFill>
                  <a:srgbClr val="303030"/>
                </a:solidFill>
                <a:latin typeface="Verdana" panose="020B0604030504040204" pitchFamily="34" charset="0"/>
                <a:ea typeface="Verdana" panose="020B0604030504040204" pitchFamily="34" charset="0"/>
                <a:cs typeface="Arial" panose="020B0604020202020204" pitchFamily="34" charset="0"/>
              </a:rPr>
              <a:t>PLA DE CONTINGÈNCIA </a:t>
            </a:r>
            <a:r>
              <a:rPr lang="en-US" sz="1300" dirty="0">
                <a:solidFill>
                  <a:srgbClr val="303030"/>
                </a:solidFill>
              </a:rPr>
              <a:t/>
            </a:r>
            <a:br>
              <a:rPr lang="en-US" sz="1300" dirty="0">
                <a:solidFill>
                  <a:srgbClr val="303030"/>
                </a:solidFill>
              </a:rPr>
            </a:br>
            <a:endParaRPr lang="en-US" sz="1300" dirty="0">
              <a:solidFill>
                <a:srgbClr val="303030"/>
              </a:solidFill>
            </a:endParaRPr>
          </a:p>
        </p:txBody>
      </p:sp>
      <p:sp>
        <p:nvSpPr>
          <p:cNvPr id="6" name="Rectángulo 5">
            <a:extLst>
              <a:ext uri="{FF2B5EF4-FFF2-40B4-BE49-F238E27FC236}">
                <a16:creationId xmlns:a16="http://schemas.microsoft.com/office/drawing/2014/main" xmlns="" id="{3C926893-4D76-4378-B97D-AF35C08EEE69}"/>
              </a:ext>
            </a:extLst>
          </p:cNvPr>
          <p:cNvSpPr/>
          <p:nvPr/>
        </p:nvSpPr>
        <p:spPr>
          <a:xfrm>
            <a:off x="788483" y="5913868"/>
            <a:ext cx="6836780" cy="1477328"/>
          </a:xfrm>
          <a:prstGeom prst="rect">
            <a:avLst/>
          </a:prstGeom>
        </p:spPr>
        <p:txBody>
          <a:bodyPr wrap="square">
            <a:spAutoFit/>
          </a:bodyPr>
          <a:lstStyle/>
          <a:p>
            <a:r>
              <a:rPr lang="en-US" b="1" dirty="0">
                <a:solidFill>
                  <a:srgbClr val="303030"/>
                </a:solidFill>
              </a:rPr>
              <a:t>PER FER FRONT A LA COVID-19</a:t>
            </a:r>
            <a:r>
              <a:rPr lang="en-US" dirty="0">
                <a:solidFill>
                  <a:srgbClr val="303030"/>
                </a:solidFill>
              </a:rPr>
              <a:t/>
            </a:r>
            <a:br>
              <a:rPr lang="en-US" dirty="0">
                <a:solidFill>
                  <a:srgbClr val="303030"/>
                </a:solidFill>
              </a:rPr>
            </a:br>
            <a:r>
              <a:rPr lang="en-US" b="1" dirty="0">
                <a:solidFill>
                  <a:srgbClr val="303030"/>
                </a:solidFill>
              </a:rPr>
              <a:t>DE LA LLAR-RESIDÈNCIA LLULL 163</a:t>
            </a:r>
          </a:p>
          <a:p>
            <a:r>
              <a:rPr lang="en-US" dirty="0">
                <a:solidFill>
                  <a:srgbClr val="303030"/>
                </a:solidFill>
              </a:rPr>
              <a:t/>
            </a:r>
            <a:br>
              <a:rPr lang="en-US" dirty="0">
                <a:solidFill>
                  <a:srgbClr val="303030"/>
                </a:solidFill>
              </a:rPr>
            </a:br>
            <a:r>
              <a:rPr lang="en-US" dirty="0">
                <a:solidFill>
                  <a:srgbClr val="303030"/>
                </a:solidFill>
              </a:rPr>
              <a:t/>
            </a:r>
            <a:br>
              <a:rPr lang="en-US" dirty="0">
                <a:solidFill>
                  <a:srgbClr val="303030"/>
                </a:solidFill>
              </a:rPr>
            </a:br>
            <a:endParaRPr lang="es-ES" dirty="0"/>
          </a:p>
        </p:txBody>
      </p:sp>
      <p:pic>
        <p:nvPicPr>
          <p:cNvPr id="15" name="Imagen 14" descr="Imagen que contiene espejo&#10;&#10;Descripción generada automáticamente">
            <a:extLst>
              <a:ext uri="{FF2B5EF4-FFF2-40B4-BE49-F238E27FC236}">
                <a16:creationId xmlns:a16="http://schemas.microsoft.com/office/drawing/2014/main" xmlns="" id="{D8CE15F5-273D-4BB2-8F71-7AF405A44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0141" y="1084976"/>
            <a:ext cx="3942966" cy="3419291"/>
          </a:xfrm>
          <a:prstGeom prst="rect">
            <a:avLst/>
          </a:prstGeom>
        </p:spPr>
      </p:pic>
    </p:spTree>
    <p:extLst>
      <p:ext uri="{BB962C8B-B14F-4D97-AF65-F5344CB8AC3E}">
        <p14:creationId xmlns:p14="http://schemas.microsoft.com/office/powerpoint/2010/main" val="27315245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926792F-F7F7-4F45-B9D0-199157070247}"/>
              </a:ext>
            </a:extLst>
          </p:cNvPr>
          <p:cNvSpPr>
            <a:spLocks noGrp="1"/>
          </p:cNvSpPr>
          <p:nvPr>
            <p:ph type="title"/>
          </p:nvPr>
        </p:nvSpPr>
        <p:spPr/>
        <p:txBody>
          <a:bodyPr>
            <a:normAutofit/>
          </a:bodyPr>
          <a:lstStyle/>
          <a:p>
            <a:r>
              <a:rPr lang="ca-ES" sz="3600" dirty="0">
                <a:latin typeface="Verdana" panose="020B0604030504040204" pitchFamily="34" charset="0"/>
                <a:ea typeface="Verdana" panose="020B0604030504040204" pitchFamily="34" charset="0"/>
                <a:cs typeface="Arial" panose="020B0604020202020204" pitchFamily="34" charset="0"/>
              </a:rPr>
              <a:t>1. </a:t>
            </a:r>
            <a:r>
              <a:rPr lang="ca-ES" sz="3600" u="sng" cap="all" dirty="0">
                <a:latin typeface="Verdana" panose="020B0604030504040204" pitchFamily="34" charset="0"/>
                <a:ea typeface="Verdana" panose="020B0604030504040204" pitchFamily="34" charset="0"/>
                <a:cs typeface="Arial" panose="020B0604020202020204" pitchFamily="34" charset="0"/>
              </a:rPr>
              <a:t>Dades del Centre</a:t>
            </a:r>
            <a:endParaRPr lang="es-ES" sz="3600" dirty="0">
              <a:latin typeface="Verdana" panose="020B0604030504040204" pitchFamily="34" charset="0"/>
              <a:ea typeface="Verdana" panose="020B0604030504040204" pitchFamily="34" charset="0"/>
            </a:endParaRPr>
          </a:p>
        </p:txBody>
      </p:sp>
      <p:sp>
        <p:nvSpPr>
          <p:cNvPr id="3" name="Marcador de contenido 2">
            <a:extLst>
              <a:ext uri="{FF2B5EF4-FFF2-40B4-BE49-F238E27FC236}">
                <a16:creationId xmlns:a16="http://schemas.microsoft.com/office/drawing/2014/main" xmlns="" id="{FE9D34CE-89E9-4757-81A0-3C8F221CE8F3}"/>
              </a:ext>
            </a:extLst>
          </p:cNvPr>
          <p:cNvSpPr>
            <a:spLocks noGrp="1"/>
          </p:cNvSpPr>
          <p:nvPr>
            <p:ph idx="1"/>
          </p:nvPr>
        </p:nvSpPr>
        <p:spPr>
          <a:xfrm>
            <a:off x="1409700" y="2005014"/>
            <a:ext cx="10515600" cy="3881437"/>
          </a:xfrm>
        </p:spPr>
        <p:txBody>
          <a:bodyPr>
            <a:normAutofit/>
          </a:bodyPr>
          <a:lstStyle/>
          <a:p>
            <a:r>
              <a:rPr lang="ca-ES" sz="1600" b="1" dirty="0"/>
              <a:t>Codi RESES					</a:t>
            </a:r>
            <a:r>
              <a:rPr lang="ca-ES" sz="1600" dirty="0"/>
              <a:t>S08277</a:t>
            </a:r>
            <a:endParaRPr lang="es-ES" sz="1600" dirty="0"/>
          </a:p>
          <a:p>
            <a:r>
              <a:rPr lang="ca-ES" sz="1600" b="1" dirty="0"/>
              <a:t>Nom del centre					</a:t>
            </a:r>
            <a:r>
              <a:rPr lang="ca-ES" sz="1600" dirty="0"/>
              <a:t>Llar - Residència Llull, 163</a:t>
            </a:r>
            <a:endParaRPr lang="es-ES" sz="1600" dirty="0"/>
          </a:p>
          <a:p>
            <a:r>
              <a:rPr lang="ca-ES" sz="1600" b="1" dirty="0"/>
              <a:t>Telèfon de contacte				</a:t>
            </a:r>
            <a:r>
              <a:rPr lang="ca-ES" sz="1600" dirty="0"/>
              <a:t>630.95.95.08</a:t>
            </a:r>
            <a:endParaRPr lang="es-ES" sz="1600" dirty="0"/>
          </a:p>
          <a:p>
            <a:r>
              <a:rPr lang="ca-ES" sz="1600" b="1" dirty="0"/>
              <a:t>Correu electrònic				</a:t>
            </a:r>
            <a:r>
              <a:rPr lang="ca-ES" sz="1600" b="1" dirty="0" smtClean="0"/>
              <a:t>	</a:t>
            </a:r>
            <a:r>
              <a:rPr lang="ca-ES" sz="1600" dirty="0" smtClean="0"/>
              <a:t>info@fcpc.cat</a:t>
            </a:r>
            <a:endParaRPr lang="es-ES" sz="1600" dirty="0"/>
          </a:p>
          <a:p>
            <a:r>
              <a:rPr lang="ca-ES" sz="1600" b="1" dirty="0"/>
              <a:t>Nom i cognoms de la directora  del centre		</a:t>
            </a:r>
            <a:r>
              <a:rPr lang="ca-ES" sz="1600" dirty="0"/>
              <a:t>Esther </a:t>
            </a:r>
            <a:r>
              <a:rPr lang="ca-ES" sz="1600" dirty="0" err="1"/>
              <a:t>Jolonch</a:t>
            </a:r>
            <a:r>
              <a:rPr lang="ca-ES" sz="1600" dirty="0"/>
              <a:t> i </a:t>
            </a:r>
            <a:r>
              <a:rPr lang="ca-ES" sz="1600" dirty="0" err="1"/>
              <a:t>Olaortua</a:t>
            </a:r>
            <a:endParaRPr lang="es-ES" sz="1600" dirty="0"/>
          </a:p>
          <a:p>
            <a:r>
              <a:rPr lang="ca-ES" sz="1600" b="1" dirty="0"/>
              <a:t>Nom i cognoms del/la responsable higiènic - sanitari	</a:t>
            </a:r>
            <a:endParaRPr lang="es-ES" sz="1600" dirty="0"/>
          </a:p>
          <a:p>
            <a:pPr marL="0" indent="0">
              <a:buNone/>
            </a:pPr>
            <a:r>
              <a:rPr lang="ca-ES" sz="1600" dirty="0"/>
              <a:t>Com a Llar-Residència no tenim obligació de tenir responsable higiènic-sanitari. Habitualment, però, disposem d’una infermera. Per manca de candidates a dia d’avui no tenim coberta aquesta plaça. </a:t>
            </a:r>
            <a:endParaRPr lang="es-ES" sz="1600" dirty="0"/>
          </a:p>
          <a:p>
            <a:pPr marL="0" indent="0">
              <a:buNone/>
            </a:pPr>
            <a:r>
              <a:rPr lang="ca-ES" sz="1600" dirty="0"/>
              <a:t>En la seva absència, la Direcció del centre n’assumeix la responsabilitat.</a:t>
            </a:r>
            <a:endParaRPr lang="es-ES" sz="1600" dirty="0"/>
          </a:p>
          <a:p>
            <a:r>
              <a:rPr lang="ca-ES" sz="1600" b="1" dirty="0"/>
              <a:t>Nom i cognoms del metge/metgessa.</a:t>
            </a:r>
            <a:endParaRPr lang="es-ES" sz="1600" dirty="0"/>
          </a:p>
          <a:p>
            <a:pPr marL="0" indent="0">
              <a:buNone/>
            </a:pPr>
            <a:r>
              <a:rPr lang="ca-ES" sz="1600" dirty="0"/>
              <a:t>Com a Llar-Residència no tenim obligació de tenir metge/metgessa.</a:t>
            </a:r>
            <a:endParaRPr lang="es-ES" sz="1600" dirty="0"/>
          </a:p>
          <a:p>
            <a:endParaRPr lang="es-ES" dirty="0"/>
          </a:p>
        </p:txBody>
      </p:sp>
    </p:spTree>
    <p:extLst>
      <p:ext uri="{BB962C8B-B14F-4D97-AF65-F5344CB8AC3E}">
        <p14:creationId xmlns:p14="http://schemas.microsoft.com/office/powerpoint/2010/main" val="32950242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BDB2F93E-4753-4BC4-AF63-F96C6D0D5FFE}"/>
              </a:ext>
            </a:extLst>
          </p:cNvPr>
          <p:cNvSpPr>
            <a:spLocks noGrp="1"/>
          </p:cNvSpPr>
          <p:nvPr>
            <p:ph idx="1"/>
          </p:nvPr>
        </p:nvSpPr>
        <p:spPr>
          <a:xfrm>
            <a:off x="1052511" y="914400"/>
            <a:ext cx="10620375" cy="5534025"/>
          </a:xfrm>
        </p:spPr>
        <p:txBody>
          <a:bodyPr>
            <a:normAutofit fontScale="55000" lnSpcReduction="20000"/>
          </a:bodyPr>
          <a:lstStyle/>
          <a:p>
            <a:r>
              <a:rPr lang="ca-ES" b="1" dirty="0"/>
              <a:t>Tipus de centre: C. </a:t>
            </a:r>
            <a:r>
              <a:rPr lang="ca-ES" dirty="0"/>
              <a:t>Amb capacitat de procurar una zona d’aïllament amb els requisits mínims de les persones amb COVID-19 positiva o símptomes suggestius.</a:t>
            </a:r>
            <a:endParaRPr lang="es-ES" dirty="0"/>
          </a:p>
          <a:p>
            <a:pPr marL="0" indent="0">
              <a:buNone/>
            </a:pPr>
            <a:endParaRPr lang="es-ES" dirty="0"/>
          </a:p>
          <a:p>
            <a:r>
              <a:rPr lang="ca-ES" b="1" dirty="0"/>
              <a:t>Nombre de places (màxima capacitat instal·lada)			</a:t>
            </a:r>
            <a:r>
              <a:rPr lang="ca-ES" dirty="0"/>
              <a:t>24	</a:t>
            </a:r>
            <a:endParaRPr lang="es-ES" dirty="0"/>
          </a:p>
          <a:p>
            <a:r>
              <a:rPr lang="ca-ES" b="1" dirty="0"/>
              <a:t>Nombre de places actives (ocupades o pendent d’ingrés)		</a:t>
            </a:r>
            <a:r>
              <a:rPr lang="ca-ES" dirty="0" smtClean="0"/>
              <a:t>13 </a:t>
            </a:r>
            <a:endParaRPr lang="es-ES" dirty="0"/>
          </a:p>
          <a:p>
            <a:pPr marL="0" indent="0">
              <a:buNone/>
            </a:pPr>
            <a:endParaRPr lang="ca-ES" dirty="0"/>
          </a:p>
          <a:p>
            <a:pPr marL="0" indent="0" algn="ctr">
              <a:buNone/>
            </a:pPr>
            <a:r>
              <a:rPr lang="ca-ES" sz="3600" dirty="0">
                <a:solidFill>
                  <a:schemeClr val="bg1">
                    <a:lumMod val="50000"/>
                  </a:schemeClr>
                </a:solidFill>
              </a:rPr>
              <a:t>8 residents a domicili des del confinament</a:t>
            </a:r>
            <a:endParaRPr lang="es-ES" sz="3600" dirty="0">
              <a:solidFill>
                <a:schemeClr val="bg1">
                  <a:lumMod val="50000"/>
                </a:schemeClr>
              </a:solidFill>
            </a:endParaRPr>
          </a:p>
          <a:p>
            <a:r>
              <a:rPr lang="ca-ES" b="1" dirty="0"/>
              <a:t>Nombre de professionals per categories</a:t>
            </a:r>
            <a:endParaRPr lang="es-ES" dirty="0"/>
          </a:p>
          <a:p>
            <a:pPr marL="0" indent="0">
              <a:buNone/>
            </a:pPr>
            <a:r>
              <a:rPr lang="ca-ES" dirty="0"/>
              <a:t>	Direcció				1</a:t>
            </a:r>
            <a:endParaRPr lang="es-ES" dirty="0"/>
          </a:p>
          <a:p>
            <a:pPr marL="0" indent="0">
              <a:buNone/>
            </a:pPr>
            <a:r>
              <a:rPr lang="ca-ES" dirty="0"/>
              <a:t>	Cap de projectes - Qualitat		1</a:t>
            </a:r>
            <a:endParaRPr lang="es-ES" dirty="0"/>
          </a:p>
          <a:p>
            <a:pPr marL="0" indent="0">
              <a:buNone/>
            </a:pPr>
            <a:r>
              <a:rPr lang="ca-ES" dirty="0"/>
              <a:t>	Treballadora Social			1</a:t>
            </a:r>
            <a:endParaRPr lang="es-ES" dirty="0"/>
          </a:p>
          <a:p>
            <a:pPr marL="0" indent="0">
              <a:buNone/>
            </a:pPr>
            <a:r>
              <a:rPr lang="ca-ES" dirty="0"/>
              <a:t>	Fisioterapeuta			1</a:t>
            </a:r>
            <a:endParaRPr lang="es-ES" dirty="0"/>
          </a:p>
          <a:p>
            <a:pPr marL="0" indent="0">
              <a:buNone/>
            </a:pPr>
            <a:r>
              <a:rPr lang="ca-ES" dirty="0"/>
              <a:t>	Personal de suport (cuidadors/es)		22</a:t>
            </a:r>
            <a:endParaRPr lang="es-ES" dirty="0"/>
          </a:p>
          <a:p>
            <a:r>
              <a:rPr lang="ca-ES" b="1" dirty="0"/>
              <a:t>Personal indirecte: </a:t>
            </a:r>
            <a:r>
              <a:rPr lang="ca-ES" dirty="0"/>
              <a:t>Tots ells subcontractats</a:t>
            </a:r>
            <a:endParaRPr lang="es-ES" dirty="0"/>
          </a:p>
          <a:p>
            <a:pPr marL="0" indent="0">
              <a:buNone/>
            </a:pPr>
            <a:r>
              <a:rPr lang="ca-ES" dirty="0"/>
              <a:t>	1 cuinera</a:t>
            </a:r>
            <a:endParaRPr lang="es-ES" dirty="0"/>
          </a:p>
          <a:p>
            <a:pPr marL="0" indent="0">
              <a:buNone/>
            </a:pPr>
            <a:r>
              <a:rPr lang="ca-ES" dirty="0"/>
              <a:t>	2 neteja de 2 empreses diferents</a:t>
            </a:r>
            <a:endParaRPr lang="es-ES" dirty="0"/>
          </a:p>
          <a:p>
            <a:pPr marL="0" indent="0">
              <a:buNone/>
            </a:pPr>
            <a:r>
              <a:rPr lang="ca-ES" dirty="0"/>
              <a:t>	2 coordinadores de les 2 empreses de neteja</a:t>
            </a:r>
            <a:endParaRPr lang="es-ES" dirty="0"/>
          </a:p>
          <a:p>
            <a:pPr marL="0" indent="0">
              <a:buNone/>
            </a:pPr>
            <a:r>
              <a:rPr lang="ca-ES" dirty="0"/>
              <a:t>	3 manteniment (De 2 empreses diferents)</a:t>
            </a:r>
            <a:endParaRPr lang="es-ES" dirty="0"/>
          </a:p>
          <a:p>
            <a:endParaRPr lang="es-ES" dirty="0"/>
          </a:p>
        </p:txBody>
      </p:sp>
    </p:spTree>
    <p:extLst>
      <p:ext uri="{BB962C8B-B14F-4D97-AF65-F5344CB8AC3E}">
        <p14:creationId xmlns:p14="http://schemas.microsoft.com/office/powerpoint/2010/main" val="437143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A159582-63EC-44C1-A056-C770161E312D}"/>
              </a:ext>
            </a:extLst>
          </p:cNvPr>
          <p:cNvSpPr>
            <a:spLocks noGrp="1"/>
          </p:cNvSpPr>
          <p:nvPr>
            <p:ph type="title"/>
          </p:nvPr>
        </p:nvSpPr>
        <p:spPr/>
        <p:txBody>
          <a:bodyPr>
            <a:normAutofit/>
          </a:bodyPr>
          <a:lstStyle/>
          <a:p>
            <a:r>
              <a:rPr lang="ca-ES" sz="3600" cap="all" dirty="0">
                <a:latin typeface="Verdana" panose="020B0604030504040204" pitchFamily="34" charset="0"/>
                <a:ea typeface="Verdana" panose="020B0604030504040204" pitchFamily="34" charset="0"/>
              </a:rPr>
              <a:t>2. </a:t>
            </a:r>
            <a:r>
              <a:rPr lang="ca-ES" sz="3600" u="sng" cap="all" dirty="0">
                <a:latin typeface="Verdana" panose="020B0604030504040204" pitchFamily="34" charset="0"/>
                <a:ea typeface="Verdana" panose="020B0604030504040204" pitchFamily="34" charset="0"/>
              </a:rPr>
              <a:t>Coordinació amb Salut</a:t>
            </a:r>
            <a:endParaRPr lang="es-ES" sz="3600" dirty="0">
              <a:latin typeface="Verdana" panose="020B0604030504040204" pitchFamily="34" charset="0"/>
              <a:ea typeface="Verdana" panose="020B0604030504040204" pitchFamily="34" charset="0"/>
            </a:endParaRPr>
          </a:p>
        </p:txBody>
      </p:sp>
      <p:sp>
        <p:nvSpPr>
          <p:cNvPr id="3" name="Marcador de contenido 2">
            <a:extLst>
              <a:ext uri="{FF2B5EF4-FFF2-40B4-BE49-F238E27FC236}">
                <a16:creationId xmlns:a16="http://schemas.microsoft.com/office/drawing/2014/main" xmlns="" id="{B05922D6-4C71-4B2C-BDC1-E0F42362FF84}"/>
              </a:ext>
            </a:extLst>
          </p:cNvPr>
          <p:cNvSpPr>
            <a:spLocks noGrp="1"/>
          </p:cNvSpPr>
          <p:nvPr>
            <p:ph idx="1"/>
          </p:nvPr>
        </p:nvSpPr>
        <p:spPr/>
        <p:txBody>
          <a:bodyPr>
            <a:normAutofit fontScale="85000" lnSpcReduction="20000"/>
          </a:bodyPr>
          <a:lstStyle/>
          <a:p>
            <a:r>
              <a:rPr lang="ca-ES" sz="2300" b="1" dirty="0"/>
              <a:t>Referent de Salut.</a:t>
            </a:r>
            <a:r>
              <a:rPr lang="ca-ES" sz="2300" dirty="0"/>
              <a:t>   	Dra. Francisca Hidalgo (Col. 108213297) </a:t>
            </a:r>
            <a:endParaRPr lang="es-ES" sz="2300" dirty="0"/>
          </a:p>
          <a:p>
            <a:pPr marL="0" indent="0">
              <a:buNone/>
            </a:pPr>
            <a:r>
              <a:rPr lang="ca-ES" sz="2300" dirty="0"/>
              <a:t>			fhidalgo@perevirgili.cat</a:t>
            </a:r>
            <a:endParaRPr lang="es-ES" sz="2300" dirty="0"/>
          </a:p>
          <a:p>
            <a:r>
              <a:rPr lang="ca-ES" sz="2300" b="1" dirty="0"/>
              <a:t>Equip d’atenció primària de referència i contacte. </a:t>
            </a:r>
            <a:endParaRPr lang="es-ES" sz="2300" dirty="0"/>
          </a:p>
          <a:p>
            <a:pPr marL="0" indent="0">
              <a:buNone/>
            </a:pPr>
            <a:r>
              <a:rPr lang="ca-ES" sz="2300" b="1" dirty="0"/>
              <a:t>			CAP Vila Olímpica</a:t>
            </a:r>
            <a:r>
              <a:rPr lang="ca-ES" sz="2300" dirty="0"/>
              <a:t> 	C/ Joan Miró 17.		</a:t>
            </a:r>
            <a:r>
              <a:rPr lang="ca-ES" sz="2300" dirty="0" err="1"/>
              <a:t>Telf</a:t>
            </a:r>
            <a:r>
              <a:rPr lang="ca-ES" sz="2300" dirty="0"/>
              <a:t>. 932213785</a:t>
            </a:r>
            <a:endParaRPr lang="es-ES" sz="2300" dirty="0"/>
          </a:p>
          <a:p>
            <a:pPr marL="0" indent="0">
              <a:buNone/>
            </a:pPr>
            <a:r>
              <a:rPr lang="ca-ES" sz="2300" dirty="0"/>
              <a:t>			www.perevirgili.cat</a:t>
            </a:r>
            <a:endParaRPr lang="es-ES" sz="2300" dirty="0"/>
          </a:p>
          <a:p>
            <a:r>
              <a:rPr lang="ca-ES" sz="2300" b="1" dirty="0"/>
              <a:t>Hospital de intermedi de referència i contacte.</a:t>
            </a:r>
            <a:r>
              <a:rPr lang="ca-ES" sz="2300" dirty="0"/>
              <a:t> </a:t>
            </a:r>
            <a:endParaRPr lang="es-ES" sz="2300" dirty="0"/>
          </a:p>
          <a:p>
            <a:pPr marL="0" indent="0">
              <a:buNone/>
            </a:pPr>
            <a:r>
              <a:rPr lang="ca-ES" sz="2300" b="1" cap="all" dirty="0"/>
              <a:t>			CUAP SANT MARTÍ</a:t>
            </a:r>
            <a:r>
              <a:rPr lang="ca-ES" sz="2300" dirty="0"/>
              <a:t>	Carrer Fluvià, 221  08020 Barcelona</a:t>
            </a:r>
            <a:endParaRPr lang="es-ES" sz="2300" dirty="0"/>
          </a:p>
          <a:p>
            <a:pPr marL="0" indent="0">
              <a:buNone/>
            </a:pPr>
            <a:r>
              <a:rPr lang="ca-ES" sz="2300" cap="all" dirty="0"/>
              <a:t>			</a:t>
            </a:r>
            <a:r>
              <a:rPr lang="ca-ES" sz="2300" dirty="0" err="1"/>
              <a:t>Telf</a:t>
            </a:r>
            <a:r>
              <a:rPr lang="ca-ES" sz="2300" dirty="0"/>
              <a:t>. 93</a:t>
            </a:r>
            <a:r>
              <a:rPr lang="ca-ES" sz="2300" cap="all" dirty="0"/>
              <a:t>.356.21.62</a:t>
            </a:r>
            <a:endParaRPr lang="es-ES" sz="2300" dirty="0"/>
          </a:p>
          <a:p>
            <a:r>
              <a:rPr lang="ca-ES" sz="2300" b="1" dirty="0"/>
              <a:t>Hospital d’aguts de referència i contacte.</a:t>
            </a:r>
            <a:r>
              <a:rPr lang="ca-ES" sz="2300" dirty="0"/>
              <a:t> </a:t>
            </a:r>
            <a:endParaRPr lang="es-ES" sz="2300" dirty="0"/>
          </a:p>
          <a:p>
            <a:pPr marL="0" indent="0">
              <a:buNone/>
            </a:pPr>
            <a:r>
              <a:rPr lang="ca-ES" sz="2300" b="1" dirty="0"/>
              <a:t>			HOSPITAL DEL MAR. 	</a:t>
            </a:r>
            <a:r>
              <a:rPr lang="ca-ES" sz="2300" dirty="0"/>
              <a:t>Pg. Marítim de la Barceloneta, 25, 29, </a:t>
            </a:r>
            <a:endParaRPr lang="es-ES" sz="2300" dirty="0"/>
          </a:p>
          <a:p>
            <a:pPr marL="0" indent="0">
              <a:buNone/>
            </a:pPr>
            <a:r>
              <a:rPr lang="ca-ES" sz="2300" dirty="0"/>
              <a:t>			08003 Barcelona</a:t>
            </a:r>
            <a:endParaRPr lang="es-ES" sz="2300" dirty="0"/>
          </a:p>
          <a:p>
            <a:pPr marL="0" indent="0">
              <a:buNone/>
            </a:pPr>
            <a:r>
              <a:rPr lang="ca-ES" sz="2300" cap="all" dirty="0"/>
              <a:t>			</a:t>
            </a:r>
            <a:r>
              <a:rPr lang="ca-ES" sz="2300" dirty="0" err="1"/>
              <a:t>Telf</a:t>
            </a:r>
            <a:r>
              <a:rPr lang="ca-ES" sz="2300" dirty="0"/>
              <a:t>. 93</a:t>
            </a:r>
            <a:r>
              <a:rPr lang="ca-ES" sz="2300" cap="all" dirty="0"/>
              <a:t>.248.30.00</a:t>
            </a:r>
            <a:endParaRPr lang="es-ES" sz="2300" dirty="0"/>
          </a:p>
          <a:p>
            <a:endParaRPr lang="es-ES" dirty="0"/>
          </a:p>
        </p:txBody>
      </p:sp>
    </p:spTree>
    <p:extLst>
      <p:ext uri="{BB962C8B-B14F-4D97-AF65-F5344CB8AC3E}">
        <p14:creationId xmlns:p14="http://schemas.microsoft.com/office/powerpoint/2010/main" val="8959335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B8BC247-F80F-45B2-855C-1C0171B0FB0E}"/>
              </a:ext>
            </a:extLst>
          </p:cNvPr>
          <p:cNvSpPr>
            <a:spLocks noGrp="1"/>
          </p:cNvSpPr>
          <p:nvPr>
            <p:ph type="title"/>
          </p:nvPr>
        </p:nvSpPr>
        <p:spPr>
          <a:xfrm>
            <a:off x="838200" y="738187"/>
            <a:ext cx="10515600" cy="1325563"/>
          </a:xfrm>
        </p:spPr>
        <p:txBody>
          <a:bodyPr/>
          <a:lstStyle/>
          <a:p>
            <a:r>
              <a:rPr lang="ca-ES" sz="3600" cap="all" dirty="0">
                <a:latin typeface="Verdana" panose="020B0604030504040204" pitchFamily="34" charset="0"/>
                <a:ea typeface="Verdana" panose="020B0604030504040204" pitchFamily="34" charset="0"/>
              </a:rPr>
              <a:t>3. </a:t>
            </a:r>
            <a:r>
              <a:rPr lang="ca-ES" sz="3600" u="sng" cap="all" dirty="0">
                <a:latin typeface="Verdana" panose="020B0604030504040204" pitchFamily="34" charset="0"/>
                <a:ea typeface="Verdana" panose="020B0604030504040204" pitchFamily="34" charset="0"/>
              </a:rPr>
              <a:t>Coordinació social</a:t>
            </a:r>
            <a:r>
              <a:rPr lang="es-ES" dirty="0"/>
              <a:t/>
            </a:r>
            <a:br>
              <a:rPr lang="es-ES" dirty="0"/>
            </a:br>
            <a:endParaRPr lang="es-ES" dirty="0"/>
          </a:p>
        </p:txBody>
      </p:sp>
      <p:sp>
        <p:nvSpPr>
          <p:cNvPr id="3" name="Marcador de contenido 2">
            <a:extLst>
              <a:ext uri="{FF2B5EF4-FFF2-40B4-BE49-F238E27FC236}">
                <a16:creationId xmlns:a16="http://schemas.microsoft.com/office/drawing/2014/main" xmlns="" id="{1305014F-5D53-4D66-984A-32FBEB159E85}"/>
              </a:ext>
            </a:extLst>
          </p:cNvPr>
          <p:cNvSpPr>
            <a:spLocks noGrp="1"/>
          </p:cNvSpPr>
          <p:nvPr>
            <p:ph idx="1"/>
          </p:nvPr>
        </p:nvSpPr>
        <p:spPr>
          <a:xfrm>
            <a:off x="1352550" y="1690688"/>
            <a:ext cx="10515600" cy="4227512"/>
          </a:xfrm>
        </p:spPr>
        <p:txBody>
          <a:bodyPr>
            <a:normAutofit/>
          </a:bodyPr>
          <a:lstStyle/>
          <a:p>
            <a:r>
              <a:rPr lang="ca-ES" dirty="0"/>
              <a:t>Referent </a:t>
            </a:r>
            <a:r>
              <a:rPr lang="ca-ES" dirty="0" err="1"/>
              <a:t>DTASF</a:t>
            </a:r>
            <a:r>
              <a:rPr lang="ca-ES" dirty="0"/>
              <a:t> </a:t>
            </a:r>
            <a:endParaRPr lang="ca-ES" dirty="0" smtClean="0"/>
          </a:p>
          <a:p>
            <a:endParaRPr lang="ca-ES" dirty="0">
              <a:latin typeface="Verdana" panose="020B0604030504040204" pitchFamily="34" charset="0"/>
              <a:ea typeface="Verdana" panose="020B0604030504040204" pitchFamily="34" charset="0"/>
            </a:endParaRPr>
          </a:p>
          <a:p>
            <a:pPr marL="457200" lvl="1" indent="0">
              <a:buNone/>
            </a:pPr>
            <a:r>
              <a:rPr lang="ca-ES" sz="2800" dirty="0" smtClean="0">
                <a:latin typeface="Verdana" panose="020B0604030504040204" pitchFamily="34" charset="0"/>
                <a:ea typeface="Verdana" panose="020B0604030504040204" pitchFamily="34" charset="0"/>
              </a:rPr>
              <a:t>Sra. </a:t>
            </a:r>
            <a:r>
              <a:rPr lang="ca-ES" sz="2800" dirty="0" err="1" smtClean="0">
                <a:latin typeface="Verdana" panose="020B0604030504040204" pitchFamily="34" charset="0"/>
                <a:ea typeface="Verdana" panose="020B0604030504040204" pitchFamily="34" charset="0"/>
              </a:rPr>
              <a:t>Pepita</a:t>
            </a:r>
            <a:r>
              <a:rPr lang="ca-ES" sz="2800" dirty="0" smtClean="0">
                <a:latin typeface="Verdana" panose="020B0604030504040204" pitchFamily="34" charset="0"/>
                <a:ea typeface="Verdana" panose="020B0604030504040204" pitchFamily="34" charset="0"/>
              </a:rPr>
              <a:t> Cabiscol i Pujol</a:t>
            </a:r>
          </a:p>
          <a:p>
            <a:pPr marL="457200" lvl="1" indent="0">
              <a:buNone/>
            </a:pPr>
            <a:endParaRPr lang="ca-ES" sz="2800" dirty="0" smtClean="0">
              <a:latin typeface="Verdana" panose="020B0604030504040204" pitchFamily="34" charset="0"/>
              <a:ea typeface="Verdana" panose="020B0604030504040204" pitchFamily="34" charset="0"/>
            </a:endParaRPr>
          </a:p>
          <a:p>
            <a:pPr marL="457200" lvl="1" indent="0">
              <a:buNone/>
            </a:pPr>
            <a:r>
              <a:rPr lang="es-ES" dirty="0" err="1">
                <a:latin typeface="Verdana" panose="020B0604030504040204" pitchFamily="34" charset="0"/>
                <a:ea typeface="Verdana" panose="020B0604030504040204" pitchFamily="34" charset="0"/>
              </a:rPr>
              <a:t>Cap</a:t>
            </a:r>
            <a:r>
              <a:rPr lang="es-ES" dirty="0">
                <a:latin typeface="Verdana" panose="020B0604030504040204" pitchFamily="34" charset="0"/>
                <a:ea typeface="Verdana" panose="020B0604030504040204" pitchFamily="34" charset="0"/>
              </a:rPr>
              <a:t> del </a:t>
            </a:r>
            <a:r>
              <a:rPr lang="es-ES" dirty="0" err="1">
                <a:latin typeface="Verdana" panose="020B0604030504040204" pitchFamily="34" charset="0"/>
                <a:ea typeface="Verdana" panose="020B0604030504040204" pitchFamily="34" charset="0"/>
              </a:rPr>
              <a:t>servei</a:t>
            </a:r>
            <a:r>
              <a:rPr lang="es-ES" dirty="0">
                <a:latin typeface="Verdana" panose="020B0604030504040204" pitchFamily="34" charset="0"/>
                <a:ea typeface="Verdana" panose="020B0604030504040204" pitchFamily="34" charset="0"/>
              </a:rPr>
              <a:t> </a:t>
            </a:r>
            <a:r>
              <a:rPr lang="es-ES" dirty="0" err="1">
                <a:latin typeface="Verdana" panose="020B0604030504040204" pitchFamily="34" charset="0"/>
                <a:ea typeface="Verdana" panose="020B0604030504040204" pitchFamily="34" charset="0"/>
              </a:rPr>
              <a:t>d’atenció</a:t>
            </a:r>
            <a:r>
              <a:rPr lang="es-ES" dirty="0">
                <a:latin typeface="Verdana" panose="020B0604030504040204" pitchFamily="34" charset="0"/>
                <a:ea typeface="Verdana" panose="020B0604030504040204" pitchFamily="34" charset="0"/>
              </a:rPr>
              <a:t> a persones </a:t>
            </a:r>
            <a:r>
              <a:rPr lang="es-ES" dirty="0" err="1">
                <a:latin typeface="Verdana" panose="020B0604030504040204" pitchFamily="34" charset="0"/>
                <a:ea typeface="Verdana" panose="020B0604030504040204" pitchFamily="34" charset="0"/>
              </a:rPr>
              <a:t>amb</a:t>
            </a:r>
            <a:r>
              <a:rPr lang="es-ES" dirty="0">
                <a:latin typeface="Verdana" panose="020B0604030504040204" pitchFamily="34" charset="0"/>
                <a:ea typeface="Verdana" panose="020B0604030504040204" pitchFamily="34" charset="0"/>
              </a:rPr>
              <a:t> </a:t>
            </a:r>
            <a:r>
              <a:rPr lang="es-ES" dirty="0" err="1">
                <a:latin typeface="Verdana" panose="020B0604030504040204" pitchFamily="34" charset="0"/>
                <a:ea typeface="Verdana" panose="020B0604030504040204" pitchFamily="34" charset="0"/>
              </a:rPr>
              <a:t>discapacitat</a:t>
            </a:r>
            <a:r>
              <a:rPr lang="es-ES" dirty="0">
                <a:latin typeface="Verdana" panose="020B0604030504040204" pitchFamily="34" charset="0"/>
                <a:ea typeface="Verdana" panose="020B0604030504040204" pitchFamily="34" charset="0"/>
              </a:rPr>
              <a:t> i del </a:t>
            </a:r>
            <a:r>
              <a:rPr lang="es-ES" dirty="0" err="1">
                <a:latin typeface="Verdana" panose="020B0604030504040204" pitchFamily="34" charset="0"/>
                <a:ea typeface="Verdana" panose="020B0604030504040204" pitchFamily="34" charset="0"/>
              </a:rPr>
              <a:t>serveis</a:t>
            </a:r>
            <a:r>
              <a:rPr lang="es-ES" dirty="0">
                <a:latin typeface="Verdana" panose="020B0604030504040204" pitchFamily="34" charset="0"/>
                <a:ea typeface="Verdana" panose="020B0604030504040204" pitchFamily="34" charset="0"/>
              </a:rPr>
              <a:t> </a:t>
            </a:r>
            <a:r>
              <a:rPr lang="es-ES" dirty="0" err="1">
                <a:latin typeface="Verdana" panose="020B0604030504040204" pitchFamily="34" charset="0"/>
                <a:ea typeface="Verdana" panose="020B0604030504040204" pitchFamily="34" charset="0"/>
              </a:rPr>
              <a:t>d’atenció</a:t>
            </a:r>
            <a:r>
              <a:rPr lang="es-ES" dirty="0">
                <a:latin typeface="Verdana" panose="020B0604030504040204" pitchFamily="34" charset="0"/>
                <a:ea typeface="Verdana" panose="020B0604030504040204" pitchFamily="34" charset="0"/>
              </a:rPr>
              <a:t> a persones </a:t>
            </a:r>
            <a:r>
              <a:rPr lang="es-ES" dirty="0" err="1" smtClean="0">
                <a:latin typeface="Verdana" panose="020B0604030504040204" pitchFamily="34" charset="0"/>
                <a:ea typeface="Verdana" panose="020B0604030504040204" pitchFamily="34" charset="0"/>
              </a:rPr>
              <a:t>amb</a:t>
            </a:r>
            <a:r>
              <a:rPr lang="es-ES" dirty="0" smtClean="0">
                <a:latin typeface="Verdana" panose="020B0604030504040204" pitchFamily="34" charset="0"/>
                <a:ea typeface="Verdana" panose="020B0604030504040204" pitchFamily="34" charset="0"/>
              </a:rPr>
              <a:t> </a:t>
            </a:r>
            <a:r>
              <a:rPr lang="es-ES" dirty="0" err="1" smtClean="0">
                <a:latin typeface="Verdana" panose="020B0604030504040204" pitchFamily="34" charset="0"/>
                <a:ea typeface="Verdana" panose="020B0604030504040204" pitchFamily="34" charset="0"/>
              </a:rPr>
              <a:t>drogodependència</a:t>
            </a:r>
            <a:r>
              <a:rPr lang="es-ES" dirty="0" smtClean="0">
                <a:latin typeface="Verdana" panose="020B0604030504040204" pitchFamily="34" charset="0"/>
                <a:ea typeface="Verdana" panose="020B0604030504040204" pitchFamily="34" charset="0"/>
              </a:rPr>
              <a:t> </a:t>
            </a:r>
            <a:r>
              <a:rPr lang="es-ES" dirty="0">
                <a:latin typeface="Verdana" panose="020B0604030504040204" pitchFamily="34" charset="0"/>
                <a:ea typeface="Verdana" panose="020B0604030504040204" pitchFamily="34" charset="0"/>
              </a:rPr>
              <a:t>del </a:t>
            </a:r>
            <a:r>
              <a:rPr lang="es-ES" dirty="0" err="1">
                <a:latin typeface="Verdana" panose="020B0604030504040204" pitchFamily="34" charset="0"/>
                <a:ea typeface="Verdana" panose="020B0604030504040204" pitchFamily="34" charset="0"/>
              </a:rPr>
              <a:t>Consorci</a:t>
            </a:r>
            <a:r>
              <a:rPr lang="es-ES" dirty="0">
                <a:latin typeface="Verdana" panose="020B0604030504040204" pitchFamily="34" charset="0"/>
                <a:ea typeface="Verdana" panose="020B0604030504040204" pitchFamily="34" charset="0"/>
              </a:rPr>
              <a:t> de </a:t>
            </a:r>
            <a:r>
              <a:rPr lang="es-ES" dirty="0" err="1">
                <a:latin typeface="Verdana" panose="020B0604030504040204" pitchFamily="34" charset="0"/>
                <a:ea typeface="Verdana" panose="020B0604030504040204" pitchFamily="34" charset="0"/>
              </a:rPr>
              <a:t>Serveis</a:t>
            </a:r>
            <a:r>
              <a:rPr lang="es-ES" dirty="0">
                <a:latin typeface="Verdana" panose="020B0604030504040204" pitchFamily="34" charset="0"/>
                <a:ea typeface="Verdana" panose="020B0604030504040204" pitchFamily="34" charset="0"/>
              </a:rPr>
              <a:t> </a:t>
            </a:r>
            <a:r>
              <a:rPr lang="es-ES" dirty="0" err="1">
                <a:latin typeface="Verdana" panose="020B0604030504040204" pitchFamily="34" charset="0"/>
                <a:ea typeface="Verdana" panose="020B0604030504040204" pitchFamily="34" charset="0"/>
              </a:rPr>
              <a:t>Socials</a:t>
            </a:r>
            <a:r>
              <a:rPr lang="es-ES" dirty="0">
                <a:latin typeface="Verdana" panose="020B0604030504040204" pitchFamily="34" charset="0"/>
                <a:ea typeface="Verdana" panose="020B0604030504040204" pitchFamily="34" charset="0"/>
              </a:rPr>
              <a:t> de Barcelona</a:t>
            </a:r>
            <a:endParaRPr lang="es-ES"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9608334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A3B7654-F7E9-4F8D-ACDD-B3C003EB888C}"/>
              </a:ext>
            </a:extLst>
          </p:cNvPr>
          <p:cNvSpPr>
            <a:spLocks noGrp="1"/>
          </p:cNvSpPr>
          <p:nvPr>
            <p:ph type="title"/>
          </p:nvPr>
        </p:nvSpPr>
        <p:spPr/>
        <p:txBody>
          <a:bodyPr>
            <a:normAutofit/>
          </a:bodyPr>
          <a:lstStyle/>
          <a:p>
            <a:r>
              <a:rPr lang="ca-ES" sz="3600" cap="all" dirty="0">
                <a:latin typeface="Verdana" panose="020B0604030504040204" pitchFamily="34" charset="0"/>
                <a:ea typeface="Verdana" panose="020B0604030504040204" pitchFamily="34" charset="0"/>
              </a:rPr>
              <a:t>4. </a:t>
            </a:r>
            <a:r>
              <a:rPr lang="ca-ES" sz="3600" u="sng" cap="all" dirty="0">
                <a:latin typeface="Verdana" panose="020B0604030504040204" pitchFamily="34" charset="0"/>
                <a:ea typeface="Verdana" panose="020B0604030504040204" pitchFamily="34" charset="0"/>
              </a:rPr>
              <a:t>Perfil dels residents</a:t>
            </a:r>
            <a:endParaRPr lang="es-ES" sz="3600" dirty="0">
              <a:latin typeface="Verdana" panose="020B0604030504040204" pitchFamily="34" charset="0"/>
              <a:ea typeface="Verdana" panose="020B0604030504040204" pitchFamily="34" charset="0"/>
            </a:endParaRPr>
          </a:p>
        </p:txBody>
      </p:sp>
      <p:sp>
        <p:nvSpPr>
          <p:cNvPr id="3" name="Marcador de contenido 2">
            <a:extLst>
              <a:ext uri="{FF2B5EF4-FFF2-40B4-BE49-F238E27FC236}">
                <a16:creationId xmlns:a16="http://schemas.microsoft.com/office/drawing/2014/main" xmlns="" id="{817D420C-326A-448D-961F-528915FC50D0}"/>
              </a:ext>
            </a:extLst>
          </p:cNvPr>
          <p:cNvSpPr>
            <a:spLocks noGrp="1"/>
          </p:cNvSpPr>
          <p:nvPr>
            <p:ph idx="1"/>
          </p:nvPr>
        </p:nvSpPr>
        <p:spPr/>
        <p:txBody>
          <a:bodyPr/>
          <a:lstStyle/>
          <a:p>
            <a:pPr marL="0" indent="0">
              <a:buNone/>
            </a:pPr>
            <a:r>
              <a:rPr lang="ca-ES" sz="2400" dirty="0">
                <a:solidFill>
                  <a:srgbClr val="92D050"/>
                </a:solidFill>
              </a:rPr>
              <a:t> </a:t>
            </a:r>
            <a:r>
              <a:rPr lang="ca-ES" sz="2400" b="1" dirty="0">
                <a:solidFill>
                  <a:srgbClr val="92D050"/>
                </a:solidFill>
              </a:rPr>
              <a:t>El centre té identificat l’estat de situació dels residents tenint en compte el següent: </a:t>
            </a:r>
          </a:p>
          <a:p>
            <a:pPr marL="0" indent="0" algn="ctr">
              <a:buNone/>
            </a:pPr>
            <a:r>
              <a:rPr lang="ca-ES" sz="2400" b="1" dirty="0">
                <a:solidFill>
                  <a:schemeClr val="bg1">
                    <a:lumMod val="65000"/>
                  </a:schemeClr>
                </a:solidFill>
              </a:rPr>
              <a:t>24 residents dependents afectats per paràlisi cerebral</a:t>
            </a:r>
          </a:p>
          <a:p>
            <a:pPr marL="0" indent="0" algn="ctr">
              <a:buNone/>
            </a:pPr>
            <a:endParaRPr lang="es-ES" sz="2400" dirty="0">
              <a:solidFill>
                <a:schemeClr val="bg1">
                  <a:lumMod val="65000"/>
                </a:schemeClr>
              </a:solidFill>
            </a:endParaRPr>
          </a:p>
          <a:p>
            <a:pPr marL="0" indent="0">
              <a:buNone/>
            </a:pPr>
            <a:r>
              <a:rPr lang="ca-ES" sz="2400" b="1" dirty="0">
                <a:solidFill>
                  <a:srgbClr val="92D050"/>
                </a:solidFill>
              </a:rPr>
              <a:t>El centre té classificats la situació de les persones residents pel que fa a la situació COVID:</a:t>
            </a:r>
            <a:r>
              <a:rPr lang="ca-ES" sz="2400" dirty="0">
                <a:solidFill>
                  <a:srgbClr val="92D050"/>
                </a:solidFill>
              </a:rPr>
              <a:t>  </a:t>
            </a:r>
            <a:endParaRPr lang="es-ES" sz="2400" dirty="0">
              <a:solidFill>
                <a:srgbClr val="92D050"/>
              </a:solidFill>
            </a:endParaRPr>
          </a:p>
          <a:p>
            <a:pPr marL="0" indent="0">
              <a:buNone/>
            </a:pPr>
            <a:r>
              <a:rPr lang="ca-ES" sz="1800" b="1" dirty="0"/>
              <a:t>(A LA DATA D’AQUEST DOCUMENT)</a:t>
            </a:r>
          </a:p>
          <a:p>
            <a:pPr marL="0" indent="0" algn="ctr">
              <a:buNone/>
            </a:pPr>
            <a:r>
              <a:rPr lang="ca-ES" sz="2400" b="1" dirty="0">
                <a:solidFill>
                  <a:schemeClr val="bg1">
                    <a:lumMod val="50000"/>
                  </a:schemeClr>
                </a:solidFill>
              </a:rPr>
              <a:t>15 Residents sense símptomes i sense contactes estret amb un cas possible, probable o confirmat de COVID-19             </a:t>
            </a:r>
            <a:endParaRPr lang="es-ES" sz="2400" b="1" dirty="0">
              <a:solidFill>
                <a:schemeClr val="bg1">
                  <a:lumMod val="50000"/>
                </a:schemeClr>
              </a:solidFill>
            </a:endParaRPr>
          </a:p>
          <a:p>
            <a:endParaRPr lang="es-ES" dirty="0"/>
          </a:p>
        </p:txBody>
      </p:sp>
    </p:spTree>
    <p:extLst>
      <p:ext uri="{BB962C8B-B14F-4D97-AF65-F5344CB8AC3E}">
        <p14:creationId xmlns:p14="http://schemas.microsoft.com/office/powerpoint/2010/main" val="18209071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EB55807-DA31-4033-94E2-5D827E986B54}"/>
              </a:ext>
            </a:extLst>
          </p:cNvPr>
          <p:cNvSpPr>
            <a:spLocks noGrp="1"/>
          </p:cNvSpPr>
          <p:nvPr>
            <p:ph type="title"/>
          </p:nvPr>
        </p:nvSpPr>
        <p:spPr/>
        <p:txBody>
          <a:bodyPr>
            <a:normAutofit/>
          </a:bodyPr>
          <a:lstStyle/>
          <a:p>
            <a:r>
              <a:rPr lang="ca-ES" sz="3600" cap="all">
                <a:latin typeface="Verdana" panose="020B0604030504040204" pitchFamily="34" charset="0"/>
                <a:ea typeface="Verdana" panose="020B0604030504040204" pitchFamily="34" charset="0"/>
              </a:rPr>
              <a:t>5. </a:t>
            </a:r>
            <a:r>
              <a:rPr lang="ca-ES" sz="3600" u="sng" cap="all">
                <a:latin typeface="Verdana" panose="020B0604030504040204" pitchFamily="34" charset="0"/>
                <a:ea typeface="Verdana" panose="020B0604030504040204" pitchFamily="34" charset="0"/>
              </a:rPr>
              <a:t>Equip de professionals del centre</a:t>
            </a:r>
            <a:endParaRPr lang="es-ES" sz="3600" dirty="0">
              <a:latin typeface="Verdana" panose="020B0604030504040204" pitchFamily="34" charset="0"/>
              <a:ea typeface="Verdana" panose="020B0604030504040204" pitchFamily="34" charset="0"/>
            </a:endParaRPr>
          </a:p>
        </p:txBody>
      </p:sp>
      <p:sp>
        <p:nvSpPr>
          <p:cNvPr id="3" name="Marcador de contenido 2">
            <a:extLst>
              <a:ext uri="{FF2B5EF4-FFF2-40B4-BE49-F238E27FC236}">
                <a16:creationId xmlns:a16="http://schemas.microsoft.com/office/drawing/2014/main" xmlns="" id="{217EC458-F448-4290-A297-EBCFDE22CC2A}"/>
              </a:ext>
            </a:extLst>
          </p:cNvPr>
          <p:cNvSpPr>
            <a:spLocks noGrp="1"/>
          </p:cNvSpPr>
          <p:nvPr>
            <p:ph idx="1"/>
          </p:nvPr>
        </p:nvSpPr>
        <p:spPr>
          <a:xfrm>
            <a:off x="1095375" y="2221977"/>
            <a:ext cx="10515600" cy="4351338"/>
          </a:xfrm>
        </p:spPr>
        <p:txBody>
          <a:bodyPr>
            <a:normAutofit/>
          </a:bodyPr>
          <a:lstStyle/>
          <a:p>
            <a:pPr marL="0" indent="0">
              <a:buNone/>
            </a:pPr>
            <a:r>
              <a:rPr lang="ca-ES" sz="2000" dirty="0"/>
              <a:t>El centre organitza els torns de treballadors a 2 mesos vista però, en ser una població amb moltes activitats, acaba ajustant les ràtios setmana a setmana i responent també a situació de vacances, permisos i baixes del personal de suport. En cada cas s’assegura l’atenció necessària a usuaris.</a:t>
            </a:r>
            <a:endParaRPr lang="es-ES" sz="2000" dirty="0"/>
          </a:p>
          <a:p>
            <a:pPr marL="0" indent="0">
              <a:buNone/>
            </a:pPr>
            <a:r>
              <a:rPr lang="ca-ES" sz="2000" dirty="0"/>
              <a:t>La ràtio habitual de funcionament és d’una persona de suport cada 5 persones residents.</a:t>
            </a:r>
            <a:endParaRPr lang="es-ES" sz="2000" dirty="0"/>
          </a:p>
          <a:p>
            <a:pPr marL="0" indent="0">
              <a:buNone/>
            </a:pPr>
            <a:r>
              <a:rPr lang="ca-ES" sz="2000" dirty="0"/>
              <a:t>Amb les condicions d’higiene afegida pel COVID-19, la ràtio ha passat a ser d’1 a 3 durant el dia. Quedant així el </a:t>
            </a:r>
            <a:r>
              <a:rPr lang="ca-ES" sz="2000" b="1" dirty="0"/>
              <a:t>personal d’atenció directa: </a:t>
            </a:r>
          </a:p>
          <a:p>
            <a:pPr marL="0" indent="0">
              <a:buNone/>
            </a:pPr>
            <a:endParaRPr lang="ca-ES" b="1" dirty="0"/>
          </a:p>
          <a:p>
            <a:pPr marL="0" indent="0">
              <a:buNone/>
            </a:pPr>
            <a:endParaRPr lang="es-ES" dirty="0"/>
          </a:p>
        </p:txBody>
      </p:sp>
      <p:graphicFrame>
        <p:nvGraphicFramePr>
          <p:cNvPr id="6" name="Tabla 5">
            <a:extLst>
              <a:ext uri="{FF2B5EF4-FFF2-40B4-BE49-F238E27FC236}">
                <a16:creationId xmlns:a16="http://schemas.microsoft.com/office/drawing/2014/main" xmlns="" id="{EC250F9C-A69F-40DA-9D32-7E01DC6A53C6}"/>
              </a:ext>
            </a:extLst>
          </p:cNvPr>
          <p:cNvGraphicFramePr>
            <a:graphicFrameLocks noGrp="1"/>
          </p:cNvGraphicFramePr>
          <p:nvPr>
            <p:extLst>
              <p:ext uri="{D42A27DB-BD31-4B8C-83A1-F6EECF244321}">
                <p14:modId xmlns:p14="http://schemas.microsoft.com/office/powerpoint/2010/main" val="1662189422"/>
              </p:ext>
            </p:extLst>
          </p:nvPr>
        </p:nvGraphicFramePr>
        <p:xfrm>
          <a:off x="2788893" y="4397646"/>
          <a:ext cx="6238376" cy="1325564"/>
        </p:xfrm>
        <a:graphic>
          <a:graphicData uri="http://schemas.openxmlformats.org/drawingml/2006/table">
            <a:tbl>
              <a:tblPr firstRow="1" firstCol="1" bandRow="1">
                <a:tableStyleId>{5C22544A-7EE6-4342-B048-85BDC9FD1C3A}</a:tableStyleId>
              </a:tblPr>
              <a:tblGrid>
                <a:gridCol w="2079214">
                  <a:extLst>
                    <a:ext uri="{9D8B030D-6E8A-4147-A177-3AD203B41FA5}">
                      <a16:colId xmlns:a16="http://schemas.microsoft.com/office/drawing/2014/main" xmlns="" val="2906079492"/>
                    </a:ext>
                  </a:extLst>
                </a:gridCol>
                <a:gridCol w="2079214">
                  <a:extLst>
                    <a:ext uri="{9D8B030D-6E8A-4147-A177-3AD203B41FA5}">
                      <a16:colId xmlns:a16="http://schemas.microsoft.com/office/drawing/2014/main" xmlns="" val="2559838024"/>
                    </a:ext>
                  </a:extLst>
                </a:gridCol>
                <a:gridCol w="2079948">
                  <a:extLst>
                    <a:ext uri="{9D8B030D-6E8A-4147-A177-3AD203B41FA5}">
                      <a16:colId xmlns:a16="http://schemas.microsoft.com/office/drawing/2014/main" xmlns="" val="3287668268"/>
                    </a:ext>
                  </a:extLst>
                </a:gridCol>
              </a:tblGrid>
              <a:tr h="331391">
                <a:tc>
                  <a:txBody>
                    <a:bodyPr/>
                    <a:lstStyle/>
                    <a:p>
                      <a:pPr algn="just">
                        <a:lnSpc>
                          <a:spcPct val="107000"/>
                        </a:lnSpc>
                        <a:spcAft>
                          <a:spcPts val="0"/>
                        </a:spcAft>
                      </a:pPr>
                      <a:r>
                        <a:rPr lang="ca-ES" sz="1600">
                          <a:effectLst/>
                        </a:rPr>
                        <a:t>MATÍ.</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ca-ES" sz="1600">
                          <a:effectLst/>
                        </a:rPr>
                        <a:t>de 08 a 16 hores</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ca-ES" sz="1600">
                          <a:effectLst/>
                        </a:rPr>
                        <a:t>5 professionals</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618558340"/>
                  </a:ext>
                </a:extLst>
              </a:tr>
              <a:tr h="331391">
                <a:tc>
                  <a:txBody>
                    <a:bodyPr/>
                    <a:lstStyle/>
                    <a:p>
                      <a:pPr algn="just">
                        <a:lnSpc>
                          <a:spcPct val="107000"/>
                        </a:lnSpc>
                        <a:spcAft>
                          <a:spcPts val="0"/>
                        </a:spcAft>
                      </a:pPr>
                      <a:r>
                        <a:rPr lang="ca-ES" sz="1600">
                          <a:effectLst/>
                        </a:rPr>
                        <a:t>TARDA.</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ca-ES" sz="1600">
                          <a:effectLst/>
                        </a:rPr>
                        <a:t>de 16 a 22 hores</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ca-ES" sz="1600">
                          <a:effectLst/>
                        </a:rPr>
                        <a:t>5 professionals</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483539167"/>
                  </a:ext>
                </a:extLst>
              </a:tr>
              <a:tr h="331391">
                <a:tc>
                  <a:txBody>
                    <a:bodyPr/>
                    <a:lstStyle/>
                    <a:p>
                      <a:pPr algn="just">
                        <a:lnSpc>
                          <a:spcPct val="107000"/>
                        </a:lnSpc>
                        <a:spcAft>
                          <a:spcPts val="0"/>
                        </a:spcAft>
                      </a:pPr>
                      <a:r>
                        <a:rPr lang="ca-ES" sz="1600">
                          <a:effectLst/>
                        </a:rPr>
                        <a:t>NIT.</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ca-ES" sz="1600">
                          <a:effectLst/>
                        </a:rPr>
                        <a:t>de 22 a 00 hores</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ca-ES" sz="1600">
                          <a:effectLst/>
                        </a:rPr>
                        <a:t>5 professionals</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590301060"/>
                  </a:ext>
                </a:extLst>
              </a:tr>
              <a:tr h="331391">
                <a:tc>
                  <a:txBody>
                    <a:bodyPr/>
                    <a:lstStyle/>
                    <a:p>
                      <a:pPr algn="just">
                        <a:lnSpc>
                          <a:spcPct val="107000"/>
                        </a:lnSpc>
                        <a:spcAft>
                          <a:spcPts val="0"/>
                        </a:spcAft>
                      </a:pPr>
                      <a:r>
                        <a:rPr lang="ca-ES" sz="1600">
                          <a:effectLst/>
                        </a:rPr>
                        <a:t> </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ca-ES" sz="1600">
                          <a:effectLst/>
                        </a:rPr>
                        <a:t>de 00 a 08 hores</a:t>
                      </a:r>
                      <a:endParaRPr lang="es-E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ca-ES" sz="1600" dirty="0">
                          <a:effectLst/>
                        </a:rPr>
                        <a:t>2 professionals</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678498493"/>
                  </a:ext>
                </a:extLst>
              </a:tr>
            </a:tbl>
          </a:graphicData>
        </a:graphic>
      </p:graphicFrame>
      <p:sp>
        <p:nvSpPr>
          <p:cNvPr id="7" name="Rectángulo 6">
            <a:extLst>
              <a:ext uri="{FF2B5EF4-FFF2-40B4-BE49-F238E27FC236}">
                <a16:creationId xmlns:a16="http://schemas.microsoft.com/office/drawing/2014/main" xmlns="" id="{BA973403-C553-4FC0-AABB-E11E1B07D60C}"/>
              </a:ext>
            </a:extLst>
          </p:cNvPr>
          <p:cNvSpPr/>
          <p:nvPr/>
        </p:nvSpPr>
        <p:spPr>
          <a:xfrm>
            <a:off x="1095375" y="1690688"/>
            <a:ext cx="8953501" cy="400110"/>
          </a:xfrm>
          <a:prstGeom prst="rect">
            <a:avLst/>
          </a:prstGeom>
        </p:spPr>
        <p:txBody>
          <a:bodyPr wrap="square">
            <a:spAutoFit/>
          </a:bodyPr>
          <a:lstStyle/>
          <a:p>
            <a:r>
              <a:rPr lang="ca-ES" sz="2000" b="1" dirty="0">
                <a:solidFill>
                  <a:srgbClr val="92D050"/>
                </a:solidFill>
                <a:latin typeface=" calibri"/>
                <a:ea typeface="Times New Roman" panose="02020603050405020304" pitchFamily="18" charset="0"/>
              </a:rPr>
              <a:t>Existència d’un </a:t>
            </a:r>
            <a:r>
              <a:rPr lang="ca-ES" sz="2000" b="1" dirty="0" err="1">
                <a:solidFill>
                  <a:srgbClr val="92D050"/>
                </a:solidFill>
                <a:latin typeface=" calibri"/>
                <a:ea typeface="Times New Roman" panose="02020603050405020304" pitchFamily="18" charset="0"/>
              </a:rPr>
              <a:t>planning</a:t>
            </a:r>
            <a:r>
              <a:rPr lang="ca-ES" sz="2000" b="1" dirty="0">
                <a:solidFill>
                  <a:srgbClr val="92D050"/>
                </a:solidFill>
                <a:latin typeface=" calibri"/>
                <a:ea typeface="Times New Roman" panose="02020603050405020304" pitchFamily="18" charset="0"/>
              </a:rPr>
              <a:t> de RRHH disponible i accessible. </a:t>
            </a:r>
            <a:endParaRPr lang="es-ES" sz="2000" dirty="0">
              <a:solidFill>
                <a:srgbClr val="92D050"/>
              </a:solidFill>
              <a:latin typeface=" calibri"/>
            </a:endParaRPr>
          </a:p>
        </p:txBody>
      </p:sp>
    </p:spTree>
    <p:extLst>
      <p:ext uri="{BB962C8B-B14F-4D97-AF65-F5344CB8AC3E}">
        <p14:creationId xmlns:p14="http://schemas.microsoft.com/office/powerpoint/2010/main" val="29525665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E4AFCD7-74B4-487C-9605-B8EC57D19BEA}"/>
              </a:ext>
            </a:extLst>
          </p:cNvPr>
          <p:cNvSpPr>
            <a:spLocks noGrp="1"/>
          </p:cNvSpPr>
          <p:nvPr>
            <p:ph type="title"/>
          </p:nvPr>
        </p:nvSpPr>
        <p:spPr/>
        <p:txBody>
          <a:bodyPr>
            <a:normAutofit/>
          </a:bodyPr>
          <a:lstStyle/>
          <a:p>
            <a:r>
              <a:rPr lang="ca-ES" sz="2400" b="1" dirty="0">
                <a:solidFill>
                  <a:srgbClr val="92D050"/>
                </a:solidFill>
              </a:rPr>
              <a:t>Existència de borsa de treball actualitzada per suplències o eventualitats.</a:t>
            </a:r>
            <a:r>
              <a:rPr lang="ca-ES" sz="2400" dirty="0">
                <a:solidFill>
                  <a:srgbClr val="92D050"/>
                </a:solidFill>
              </a:rPr>
              <a:t> </a:t>
            </a:r>
            <a:endParaRPr lang="es-ES" sz="2400" dirty="0">
              <a:solidFill>
                <a:srgbClr val="92D050"/>
              </a:solidFill>
            </a:endParaRPr>
          </a:p>
        </p:txBody>
      </p:sp>
      <p:sp>
        <p:nvSpPr>
          <p:cNvPr id="3" name="Marcador de contenido 2">
            <a:extLst>
              <a:ext uri="{FF2B5EF4-FFF2-40B4-BE49-F238E27FC236}">
                <a16:creationId xmlns:a16="http://schemas.microsoft.com/office/drawing/2014/main" xmlns="" id="{E111E705-59F9-481A-B4AF-504A9E5D420E}"/>
              </a:ext>
            </a:extLst>
          </p:cNvPr>
          <p:cNvSpPr>
            <a:spLocks noGrp="1"/>
          </p:cNvSpPr>
          <p:nvPr>
            <p:ph idx="1"/>
          </p:nvPr>
        </p:nvSpPr>
        <p:spPr>
          <a:xfrm>
            <a:off x="838200" y="1482725"/>
            <a:ext cx="10515600" cy="4351338"/>
          </a:xfrm>
        </p:spPr>
        <p:txBody>
          <a:bodyPr>
            <a:normAutofit fontScale="70000" lnSpcReduction="20000"/>
          </a:bodyPr>
          <a:lstStyle/>
          <a:p>
            <a:pPr marL="0" indent="0">
              <a:buNone/>
            </a:pPr>
            <a:r>
              <a:rPr lang="ca-ES" dirty="0"/>
              <a:t>Davant l’eventualitat de baixes o necessitats de vacances, la Llar té una borsa de treball pròpia per a suplències, composta per persones que ja han treballat o fet pràctiques a l’entitat i en coneixen la dinàmica.</a:t>
            </a:r>
          </a:p>
          <a:p>
            <a:pPr marL="0" indent="0">
              <a:buNone/>
            </a:pPr>
            <a:endParaRPr lang="es-ES" dirty="0"/>
          </a:p>
          <a:p>
            <a:pPr marL="0" indent="0">
              <a:buNone/>
            </a:pPr>
            <a:r>
              <a:rPr lang="ca-ES" dirty="0"/>
              <a:t>Com a segona opció tenim ofertes publicades a:</a:t>
            </a:r>
            <a:endParaRPr lang="es-ES" dirty="0"/>
          </a:p>
          <a:p>
            <a:pPr lvl="0"/>
            <a:r>
              <a:rPr lang="ca-ES" dirty="0"/>
              <a:t>SOC (Servei d’Ocupació de Catalunya) a través del DTASF, </a:t>
            </a:r>
            <a:endParaRPr lang="es-ES" dirty="0"/>
          </a:p>
          <a:p>
            <a:pPr lvl="0"/>
            <a:r>
              <a:rPr lang="ca-ES" dirty="0"/>
              <a:t>web hacesfalta.org, </a:t>
            </a:r>
            <a:endParaRPr lang="es-ES" dirty="0"/>
          </a:p>
          <a:p>
            <a:pPr lvl="0"/>
            <a:r>
              <a:rPr lang="ca-ES" dirty="0"/>
              <a:t>Col·legi Oficial d’Infermeres de Barcelona i </a:t>
            </a:r>
            <a:endParaRPr lang="es-ES" dirty="0"/>
          </a:p>
          <a:p>
            <a:pPr lvl="0"/>
            <a:r>
              <a:rPr lang="ca-ES" dirty="0"/>
              <a:t>borsa de treball de la Taula del Tercer Sector,</a:t>
            </a:r>
            <a:endParaRPr lang="es-ES" dirty="0"/>
          </a:p>
          <a:p>
            <a:pPr lvl="0"/>
            <a:r>
              <a:rPr lang="ca-ES" dirty="0"/>
              <a:t>Instituts i escoles professionals.</a:t>
            </a:r>
            <a:endParaRPr lang="es-ES" dirty="0"/>
          </a:p>
          <a:p>
            <a:pPr marL="0" indent="0">
              <a:buNone/>
            </a:pPr>
            <a:endParaRPr lang="ca-ES" dirty="0"/>
          </a:p>
          <a:p>
            <a:pPr marL="0" indent="0">
              <a:buNone/>
            </a:pPr>
            <a:r>
              <a:rPr lang="ca-ES" dirty="0"/>
              <a:t>Al personal seleccionat se li realitzen 2 entrevistes personals i se les contracta per un període d’adaptació i aprenentatge de 3 dies. Superada aquesta prèvia, se les contracta per a la tasca d’atenció a la persona. </a:t>
            </a:r>
            <a:endParaRPr lang="es-ES" dirty="0"/>
          </a:p>
          <a:p>
            <a:pPr marL="0" indent="0">
              <a:buNone/>
            </a:pPr>
            <a:endParaRPr lang="es-ES" dirty="0"/>
          </a:p>
          <a:p>
            <a:endParaRPr lang="es-ES" dirty="0"/>
          </a:p>
        </p:txBody>
      </p:sp>
    </p:spTree>
    <p:extLst>
      <p:ext uri="{BB962C8B-B14F-4D97-AF65-F5344CB8AC3E}">
        <p14:creationId xmlns:p14="http://schemas.microsoft.com/office/powerpoint/2010/main" val="42572312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0CC5825-DC46-448F-9B34-16CE23F0759F}"/>
              </a:ext>
            </a:extLst>
          </p:cNvPr>
          <p:cNvSpPr>
            <a:spLocks noGrp="1"/>
          </p:cNvSpPr>
          <p:nvPr>
            <p:ph type="title"/>
          </p:nvPr>
        </p:nvSpPr>
        <p:spPr>
          <a:xfrm>
            <a:off x="938213" y="550862"/>
            <a:ext cx="10515600" cy="963613"/>
          </a:xfrm>
        </p:spPr>
        <p:txBody>
          <a:bodyPr>
            <a:normAutofit/>
          </a:bodyPr>
          <a:lstStyle/>
          <a:p>
            <a:r>
              <a:rPr lang="ca-ES" sz="2800" b="1" dirty="0">
                <a:solidFill>
                  <a:srgbClr val="92D050"/>
                </a:solidFill>
              </a:rPr>
              <a:t>Pla per a fer front a possibles baixes dels professionals assistencials i no assistencials.</a:t>
            </a:r>
            <a:endParaRPr lang="es-ES" sz="2800" dirty="0">
              <a:solidFill>
                <a:srgbClr val="92D050"/>
              </a:solidFill>
            </a:endParaRPr>
          </a:p>
        </p:txBody>
      </p:sp>
      <p:sp>
        <p:nvSpPr>
          <p:cNvPr id="3" name="Marcador de contenido 2">
            <a:extLst>
              <a:ext uri="{FF2B5EF4-FFF2-40B4-BE49-F238E27FC236}">
                <a16:creationId xmlns:a16="http://schemas.microsoft.com/office/drawing/2014/main" xmlns="" id="{70F94812-88A0-4829-A4DF-2CA790843886}"/>
              </a:ext>
            </a:extLst>
          </p:cNvPr>
          <p:cNvSpPr>
            <a:spLocks noGrp="1"/>
          </p:cNvSpPr>
          <p:nvPr>
            <p:ph idx="1"/>
          </p:nvPr>
        </p:nvSpPr>
        <p:spPr>
          <a:xfrm>
            <a:off x="938213" y="1797050"/>
            <a:ext cx="10515600" cy="4351338"/>
          </a:xfrm>
        </p:spPr>
        <p:txBody>
          <a:bodyPr>
            <a:normAutofit/>
          </a:bodyPr>
          <a:lstStyle/>
          <a:p>
            <a:r>
              <a:rPr lang="ca-ES" sz="2000" dirty="0"/>
              <a:t>Pel que fa a les </a:t>
            </a:r>
            <a:r>
              <a:rPr lang="ca-ES" sz="2000" b="1" u="sng" dirty="0"/>
              <a:t>persones professionals assistencials</a:t>
            </a:r>
            <a:r>
              <a:rPr lang="ca-ES" sz="2000" dirty="0"/>
              <a:t>:</a:t>
            </a:r>
            <a:endParaRPr lang="es-ES" sz="2000" dirty="0"/>
          </a:p>
          <a:p>
            <a:r>
              <a:rPr lang="ca-ES" sz="2000" dirty="0"/>
              <a:t>Durant els mesos de juliol a setembre es donarà el màxim de vacances laborals per a poder garantir que a partir de setembre-octubre, tota la plantilla està disponible per a fer front a un possible rebrot.</a:t>
            </a:r>
            <a:endParaRPr lang="es-ES" sz="2000" dirty="0"/>
          </a:p>
          <a:p>
            <a:r>
              <a:rPr lang="ca-ES" sz="2000" dirty="0"/>
              <a:t>Si el rebrot es produeix abans, retornaran persones que estan de vacances.</a:t>
            </a:r>
            <a:endParaRPr lang="es-ES" sz="2000" dirty="0"/>
          </a:p>
          <a:p>
            <a:r>
              <a:rPr lang="ca-ES" sz="2000" dirty="0"/>
              <a:t>Quan hi ha baixes imprevistes es cobreixen amb persones amb contracte a la mateixa entitat que estan a un altre horari per evitar que quedin buits els llocs de feina. </a:t>
            </a:r>
            <a:endParaRPr lang="es-ES" sz="2000" dirty="0"/>
          </a:p>
          <a:p>
            <a:r>
              <a:rPr lang="ca-ES" sz="2000" dirty="0"/>
              <a:t>Si la baixa es preveu llarga, es cerca a una persona suplent per assumir aquell lloc de feina.</a:t>
            </a:r>
            <a:endParaRPr lang="es-ES" sz="2000" dirty="0"/>
          </a:p>
          <a:p>
            <a:r>
              <a:rPr lang="ca-ES" sz="2000" dirty="0"/>
              <a:t>Pel que fa a les </a:t>
            </a:r>
            <a:r>
              <a:rPr lang="ca-ES" sz="2000" b="1" u="sng" dirty="0"/>
              <a:t>persones professionals NO assistencials</a:t>
            </a:r>
            <a:r>
              <a:rPr lang="ca-ES" sz="2000" dirty="0"/>
              <a:t>:</a:t>
            </a:r>
            <a:endParaRPr lang="es-ES" sz="2000" dirty="0"/>
          </a:p>
          <a:p>
            <a:r>
              <a:rPr lang="ca-ES" sz="2000" dirty="0"/>
              <a:t>En ser un equip petit i compactat ens cobrim recíprocament i les persones són polivalents.</a:t>
            </a:r>
            <a:endParaRPr lang="es-ES" sz="2000" dirty="0"/>
          </a:p>
          <a:p>
            <a:endParaRPr lang="es-ES" dirty="0"/>
          </a:p>
        </p:txBody>
      </p:sp>
    </p:spTree>
    <p:extLst>
      <p:ext uri="{BB962C8B-B14F-4D97-AF65-F5344CB8AC3E}">
        <p14:creationId xmlns:p14="http://schemas.microsoft.com/office/powerpoint/2010/main" val="2407037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2B3057B-400A-473D-B902-869A7F4C22E1}"/>
              </a:ext>
            </a:extLst>
          </p:cNvPr>
          <p:cNvSpPr>
            <a:spLocks noGrp="1"/>
          </p:cNvSpPr>
          <p:nvPr>
            <p:ph type="title"/>
          </p:nvPr>
        </p:nvSpPr>
        <p:spPr/>
        <p:txBody>
          <a:bodyPr>
            <a:normAutofit/>
          </a:bodyPr>
          <a:lstStyle/>
          <a:p>
            <a:r>
              <a:rPr lang="ca-ES" sz="3200" b="1" dirty="0">
                <a:solidFill>
                  <a:srgbClr val="92D050"/>
                </a:solidFill>
              </a:rPr>
              <a:t>Existència de suport psicològic als seus professionals.</a:t>
            </a:r>
            <a:endParaRPr lang="es-ES" sz="3200" dirty="0">
              <a:solidFill>
                <a:srgbClr val="92D050"/>
              </a:solidFill>
            </a:endParaRPr>
          </a:p>
        </p:txBody>
      </p:sp>
      <p:sp>
        <p:nvSpPr>
          <p:cNvPr id="3" name="Marcador de contenido 2">
            <a:extLst>
              <a:ext uri="{FF2B5EF4-FFF2-40B4-BE49-F238E27FC236}">
                <a16:creationId xmlns:a16="http://schemas.microsoft.com/office/drawing/2014/main" xmlns="" id="{6E9331B8-B04F-4D74-8A98-2B0959805432}"/>
              </a:ext>
            </a:extLst>
          </p:cNvPr>
          <p:cNvSpPr>
            <a:spLocks noGrp="1"/>
          </p:cNvSpPr>
          <p:nvPr>
            <p:ph idx="1"/>
          </p:nvPr>
        </p:nvSpPr>
        <p:spPr/>
        <p:txBody>
          <a:bodyPr>
            <a:normAutofit/>
          </a:bodyPr>
          <a:lstStyle/>
          <a:p>
            <a:r>
              <a:rPr lang="ca-ES" sz="2000" dirty="0"/>
              <a:t>L’entitat té una psicòloga en plantilla i també compartim amb la plantilla recursos que apareixen a la web de Salut Pública i a altres espais web.</a:t>
            </a:r>
            <a:endParaRPr lang="es-ES" sz="2000" dirty="0"/>
          </a:p>
          <a:p>
            <a:r>
              <a:rPr lang="ca-ES" sz="2000" b="1" dirty="0"/>
              <a:t>Enquesta.</a:t>
            </a:r>
            <a:r>
              <a:rPr lang="ca-ES" sz="2000" dirty="0"/>
              <a:t> En acabar el mes d’abril, passada la primera envestida de la COVID-19 es va realitzar una enquesta a l’equip de persones de suport i se’ls va demanar sobre la necessitat de suport psicològic però cap professional ho va considerar una necessitat, per tant no s’han activat mesures especials.</a:t>
            </a:r>
            <a:endParaRPr lang="es-ES" sz="2000" dirty="0"/>
          </a:p>
        </p:txBody>
      </p:sp>
    </p:spTree>
    <p:extLst>
      <p:ext uri="{BB962C8B-B14F-4D97-AF65-F5344CB8AC3E}">
        <p14:creationId xmlns:p14="http://schemas.microsoft.com/office/powerpoint/2010/main" val="23466822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292718A-5B0A-459C-862E-493083CF5089}"/>
              </a:ext>
            </a:extLst>
          </p:cNvPr>
          <p:cNvSpPr>
            <a:spLocks noGrp="1"/>
          </p:cNvSpPr>
          <p:nvPr>
            <p:ph type="title"/>
          </p:nvPr>
        </p:nvSpPr>
        <p:spPr>
          <a:xfrm>
            <a:off x="928511" y="500062"/>
            <a:ext cx="10515600" cy="1325563"/>
          </a:xfrm>
        </p:spPr>
        <p:txBody>
          <a:bodyPr>
            <a:normAutofit/>
          </a:bodyPr>
          <a:lstStyle/>
          <a:p>
            <a:r>
              <a:rPr lang="ca-ES" sz="3600" cap="all" dirty="0"/>
              <a:t>6. </a:t>
            </a:r>
            <a:r>
              <a:rPr lang="ca-ES" sz="3600" u="sng" dirty="0"/>
              <a:t>FORMACIÓ I CAPACITACIÓ DELS PROFESSIONALS QUE TREBALLEN EN ÀMBIT RESIDENCIAL</a:t>
            </a:r>
            <a:endParaRPr lang="es-ES" dirty="0"/>
          </a:p>
        </p:txBody>
      </p:sp>
      <p:sp>
        <p:nvSpPr>
          <p:cNvPr id="3" name="Marcador de contenido 2">
            <a:extLst>
              <a:ext uri="{FF2B5EF4-FFF2-40B4-BE49-F238E27FC236}">
                <a16:creationId xmlns:a16="http://schemas.microsoft.com/office/drawing/2014/main" xmlns="" id="{EFF4F7D3-FA65-4CA4-A91E-1730516A63F7}"/>
              </a:ext>
            </a:extLst>
          </p:cNvPr>
          <p:cNvSpPr>
            <a:spLocks noGrp="1"/>
          </p:cNvSpPr>
          <p:nvPr>
            <p:ph idx="1"/>
          </p:nvPr>
        </p:nvSpPr>
        <p:spPr>
          <a:xfrm>
            <a:off x="838200" y="2191385"/>
            <a:ext cx="10515600" cy="4351338"/>
          </a:xfrm>
        </p:spPr>
        <p:txBody>
          <a:bodyPr>
            <a:normAutofit fontScale="77500" lnSpcReduction="20000"/>
          </a:bodyPr>
          <a:lstStyle/>
          <a:p>
            <a:pPr marL="0" indent="0" algn="just">
              <a:buNone/>
            </a:pPr>
            <a:r>
              <a:rPr lang="ca-ES" sz="2600" b="1" dirty="0">
                <a:solidFill>
                  <a:srgbClr val="92D050"/>
                </a:solidFill>
              </a:rPr>
              <a:t>Identificació del responsable higiènic sanitari com el responsable de la  coordinació amb els serveis de salut, de la </a:t>
            </a:r>
            <a:r>
              <a:rPr lang="ca-ES" sz="2600" b="1" dirty="0" err="1">
                <a:solidFill>
                  <a:srgbClr val="92D050"/>
                </a:solidFill>
              </a:rPr>
              <a:t>sectorització</a:t>
            </a:r>
            <a:r>
              <a:rPr lang="ca-ES" sz="2600" b="1" dirty="0">
                <a:solidFill>
                  <a:srgbClr val="92D050"/>
                </a:solidFill>
              </a:rPr>
              <a:t> i de les condicions  higièniques dels residents i professionals</a:t>
            </a:r>
            <a:r>
              <a:rPr lang="ca-ES" sz="2000" b="1" dirty="0">
                <a:solidFill>
                  <a:srgbClr val="92D050"/>
                </a:solidFill>
              </a:rPr>
              <a:t>.</a:t>
            </a:r>
            <a:endParaRPr lang="es-ES" sz="2000" dirty="0">
              <a:solidFill>
                <a:srgbClr val="92D050"/>
              </a:solidFill>
            </a:endParaRPr>
          </a:p>
          <a:p>
            <a:pPr marL="0" indent="0">
              <a:buNone/>
            </a:pPr>
            <a:endParaRPr lang="es-ES" dirty="0"/>
          </a:p>
          <a:p>
            <a:r>
              <a:rPr lang="ca-ES" dirty="0"/>
              <a:t>Tot i que la institució habitualment disposa d’unes hores setmanals d’infermeria per a la coordinació amb l'EAP, durant la pandèmia de COVID ens vàrem trobar sense infermera. </a:t>
            </a:r>
            <a:endParaRPr lang="es-ES" dirty="0"/>
          </a:p>
          <a:p>
            <a:r>
              <a:rPr lang="ca-ES" dirty="0"/>
              <a:t>Durant aquest període de pandèmia hem tingut el suport professional i desinteressat de la Dra. Cristina Minguell (Col. 24.774) com a  Voluntària per a seguiment dels aspectes relacionats amb la pandèmia: </a:t>
            </a:r>
            <a:r>
              <a:rPr lang="ca-ES" dirty="0" err="1"/>
              <a:t>sectorizació</a:t>
            </a:r>
            <a:r>
              <a:rPr lang="ca-ES" dirty="0"/>
              <a:t>, formació i seguiment de les mesures higièniques i ús de les EPIS, així com el control de símptomes de residents i treballadors, pautes d’actuació i coordinació amb els serveis sanitaris.</a:t>
            </a:r>
            <a:endParaRPr lang="es-ES" dirty="0"/>
          </a:p>
          <a:p>
            <a:r>
              <a:rPr lang="ca-ES" dirty="0"/>
              <a:t>De cara al futur i fins a trobar una responsable HS, la Directora tècnica: Esther </a:t>
            </a:r>
            <a:r>
              <a:rPr lang="ca-ES" dirty="0" err="1"/>
              <a:t>Jolonch</a:t>
            </a:r>
            <a:r>
              <a:rPr lang="ca-ES" dirty="0"/>
              <a:t>, és la referent de la coordinació amb els serveis de Salut de l'EAP per a la </a:t>
            </a:r>
            <a:r>
              <a:rPr lang="ca-ES" dirty="0" err="1"/>
              <a:t>sectorització</a:t>
            </a:r>
            <a:r>
              <a:rPr lang="ca-ES" dirty="0"/>
              <a:t> i assessoria en mesures higièniques dels residents i professionals.</a:t>
            </a:r>
            <a:endParaRPr lang="es-ES" dirty="0"/>
          </a:p>
          <a:p>
            <a:pPr marL="0" indent="0">
              <a:buNone/>
            </a:pPr>
            <a:endParaRPr lang="es-ES" dirty="0"/>
          </a:p>
        </p:txBody>
      </p:sp>
    </p:spTree>
    <p:extLst>
      <p:ext uri="{BB962C8B-B14F-4D97-AF65-F5344CB8AC3E}">
        <p14:creationId xmlns:p14="http://schemas.microsoft.com/office/powerpoint/2010/main" val="41586291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C125272-D3F8-4EBE-B86D-46E9B0636F8D}"/>
              </a:ext>
            </a:extLst>
          </p:cNvPr>
          <p:cNvSpPr>
            <a:spLocks noGrp="1"/>
          </p:cNvSpPr>
          <p:nvPr>
            <p:ph type="title"/>
          </p:nvPr>
        </p:nvSpPr>
        <p:spPr/>
        <p:txBody>
          <a:bodyPr>
            <a:noAutofit/>
          </a:bodyPr>
          <a:lstStyle/>
          <a:p>
            <a:r>
              <a:rPr lang="ca-ES" sz="2000" b="1" dirty="0">
                <a:solidFill>
                  <a:srgbClr val="92D050"/>
                </a:solidFill>
              </a:rPr>
              <a:t>Assegurament d’un pla mínim de formació, entrenament i seguiment de la formació en les següents àrees temàtiques: ús equips de protecció, conceptualització i </a:t>
            </a:r>
            <a:r>
              <a:rPr lang="ca-ES" sz="2000" b="1" dirty="0" err="1">
                <a:solidFill>
                  <a:srgbClr val="92D050"/>
                </a:solidFill>
              </a:rPr>
              <a:t>operativització</a:t>
            </a:r>
            <a:r>
              <a:rPr lang="ca-ES" sz="2000" b="1" dirty="0">
                <a:solidFill>
                  <a:srgbClr val="92D050"/>
                </a:solidFill>
              </a:rPr>
              <a:t> zones netes i brutes (és clau incloure en aquest pla formatiu personal de neteja i tots els torns)</a:t>
            </a:r>
            <a:endParaRPr lang="es-ES" sz="2000" dirty="0">
              <a:solidFill>
                <a:srgbClr val="92D050"/>
              </a:solidFill>
            </a:endParaRPr>
          </a:p>
        </p:txBody>
      </p:sp>
      <p:sp>
        <p:nvSpPr>
          <p:cNvPr id="3" name="Marcador de contenido 2">
            <a:extLst>
              <a:ext uri="{FF2B5EF4-FFF2-40B4-BE49-F238E27FC236}">
                <a16:creationId xmlns:a16="http://schemas.microsoft.com/office/drawing/2014/main" xmlns="" id="{64A5A03D-79C7-4CFC-91F6-171BF433B920}"/>
              </a:ext>
            </a:extLst>
          </p:cNvPr>
          <p:cNvSpPr>
            <a:spLocks noGrp="1"/>
          </p:cNvSpPr>
          <p:nvPr>
            <p:ph idx="1"/>
          </p:nvPr>
        </p:nvSpPr>
        <p:spPr/>
        <p:txBody>
          <a:bodyPr>
            <a:normAutofit fontScale="70000" lnSpcReduction="20000"/>
          </a:bodyPr>
          <a:lstStyle/>
          <a:p>
            <a:r>
              <a:rPr lang="ca-ES" dirty="0"/>
              <a:t>La Doctora, que ha treballat de manera voluntària, així com l’equip multidisciplinari, han ofert  </a:t>
            </a:r>
            <a:r>
              <a:rPr lang="ca-ES" cap="all" dirty="0"/>
              <a:t>formació contínua i seguiment</a:t>
            </a:r>
            <a:r>
              <a:rPr lang="ca-ES" dirty="0"/>
              <a:t> en l’ús dels EPIS, la </a:t>
            </a:r>
            <a:r>
              <a:rPr lang="ca-ES" dirty="0" err="1"/>
              <a:t>sectorització</a:t>
            </a:r>
            <a:r>
              <a:rPr lang="ca-ES" dirty="0"/>
              <a:t> de la Llar  i tota l’operativa de </a:t>
            </a:r>
            <a:r>
              <a:rPr lang="ca-ES" cap="all" dirty="0">
                <a:highlight>
                  <a:srgbClr val="00FF00"/>
                </a:highlight>
              </a:rPr>
              <a:t>zones netes </a:t>
            </a:r>
            <a:r>
              <a:rPr lang="ca-ES" cap="all" dirty="0"/>
              <a:t>i </a:t>
            </a:r>
            <a:r>
              <a:rPr lang="ca-ES" b="1" cap="all" dirty="0">
                <a:highlight>
                  <a:srgbClr val="C0C0C0"/>
                </a:highlight>
              </a:rPr>
              <a:t>brutes</a:t>
            </a:r>
            <a:r>
              <a:rPr lang="ca-ES" dirty="0"/>
              <a:t>, així com el posterior protocol de visites.</a:t>
            </a:r>
            <a:endParaRPr lang="es-ES" dirty="0"/>
          </a:p>
          <a:p>
            <a:r>
              <a:rPr lang="ca-ES" dirty="0"/>
              <a:t>Amb la supervisió i consell de la Dra. Minguell, la direcció tècnica i l’equip multidisciplinari han elaborat tots els protocols en relació amb el COVID-19 establerts per la Generalitat sobre l’ús de les EPI, les mesures higièniques, la </a:t>
            </a:r>
            <a:r>
              <a:rPr lang="ca-ES" dirty="0" err="1"/>
              <a:t>sectorització</a:t>
            </a:r>
            <a:r>
              <a:rPr lang="ca-ES" dirty="0"/>
              <a:t> i els criteris i protocols d’aïllament. Aquesta documentació es troba a disposició de tot el personal. </a:t>
            </a:r>
            <a:endParaRPr lang="es-ES" dirty="0"/>
          </a:p>
          <a:p>
            <a:r>
              <a:rPr lang="ca-ES" dirty="0"/>
              <a:t>A diversos espais de la Llar s’han penjat pictogrames en els punts d’higiene personal, per tal de facilitar l’aprenentatge de la metodologia a seguir per neteja i desinfecció de les mans, protocol de neteja i visites.</a:t>
            </a:r>
            <a:endParaRPr lang="es-ES" dirty="0"/>
          </a:p>
          <a:p>
            <a:r>
              <a:rPr lang="ca-ES" dirty="0"/>
              <a:t>S’han fet reunions formatives per revisar el grau de coneixement de l’equip de les mesures de seguretat e higiene i els altres protocols i se supervisa torn a torn que les mesures siguin seguides i respectades per equip i residents.</a:t>
            </a:r>
            <a:endParaRPr lang="es-ES" dirty="0"/>
          </a:p>
          <a:p>
            <a:r>
              <a:rPr lang="ca-ES" dirty="0"/>
              <a:t>També, han explicat al personal quins, quan i com s’han d’utilitzar els diferents </a:t>
            </a:r>
            <a:r>
              <a:rPr lang="ca-ES" dirty="0" err="1"/>
              <a:t>EPIs</a:t>
            </a:r>
            <a:r>
              <a:rPr lang="ca-ES" dirty="0"/>
              <a:t> en funció de les necessitats de salut a les que ens hem afrontat i les mesures d’higiene que calen seguir.</a:t>
            </a:r>
            <a:endParaRPr lang="es-ES" dirty="0"/>
          </a:p>
          <a:p>
            <a:pPr marL="0" indent="0">
              <a:buNone/>
            </a:pPr>
            <a:endParaRPr lang="es-ES" dirty="0"/>
          </a:p>
        </p:txBody>
      </p:sp>
    </p:spTree>
    <p:extLst>
      <p:ext uri="{BB962C8B-B14F-4D97-AF65-F5344CB8AC3E}">
        <p14:creationId xmlns:p14="http://schemas.microsoft.com/office/powerpoint/2010/main" val="374483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E07141B-4B0B-42E0-B5C0-E241B7EC065E}"/>
              </a:ext>
            </a:extLst>
          </p:cNvPr>
          <p:cNvSpPr>
            <a:spLocks noGrp="1"/>
          </p:cNvSpPr>
          <p:nvPr>
            <p:ph type="title"/>
          </p:nvPr>
        </p:nvSpPr>
        <p:spPr>
          <a:xfrm>
            <a:off x="838200" y="977898"/>
            <a:ext cx="10515600" cy="847727"/>
          </a:xfrm>
        </p:spPr>
        <p:txBody>
          <a:bodyPr>
            <a:normAutofit fontScale="90000"/>
          </a:bodyPr>
          <a:lstStyle/>
          <a:p>
            <a:r>
              <a:rPr lang="ca-ES" sz="3100" dirty="0"/>
              <a:t>La persona responsable </a:t>
            </a:r>
            <a:r>
              <a:rPr lang="ca-ES" sz="3100" dirty="0" err="1"/>
              <a:t>Higiènico</a:t>
            </a:r>
            <a:r>
              <a:rPr lang="ca-ES" sz="3100" dirty="0"/>
              <a:t> – Sanitària de l’entitat ha assistit als </a:t>
            </a:r>
            <a:r>
              <a:rPr lang="ca-ES" sz="3100" dirty="0" err="1"/>
              <a:t>webinars</a:t>
            </a:r>
            <a:r>
              <a:rPr lang="ca-ES" sz="3100" dirty="0"/>
              <a:t> següents:</a:t>
            </a:r>
            <a:r>
              <a:rPr lang="es-ES" dirty="0"/>
              <a:t/>
            </a:r>
            <a:br>
              <a:rPr lang="es-ES" dirty="0"/>
            </a:br>
            <a:endParaRPr lang="es-ES" dirty="0"/>
          </a:p>
        </p:txBody>
      </p:sp>
      <p:sp>
        <p:nvSpPr>
          <p:cNvPr id="3" name="Marcador de contenido 2">
            <a:extLst>
              <a:ext uri="{FF2B5EF4-FFF2-40B4-BE49-F238E27FC236}">
                <a16:creationId xmlns:a16="http://schemas.microsoft.com/office/drawing/2014/main" xmlns="" id="{238AF57F-589D-4439-B12F-414B98860505}"/>
              </a:ext>
            </a:extLst>
          </p:cNvPr>
          <p:cNvSpPr>
            <a:spLocks noGrp="1"/>
          </p:cNvSpPr>
          <p:nvPr>
            <p:ph idx="1"/>
          </p:nvPr>
        </p:nvSpPr>
        <p:spPr/>
        <p:txBody>
          <a:bodyPr>
            <a:normAutofit fontScale="92500" lnSpcReduction="10000"/>
          </a:bodyPr>
          <a:lstStyle/>
          <a:p>
            <a:pPr lvl="0" fontAlgn="base"/>
            <a:r>
              <a:rPr lang="ca-ES" dirty="0"/>
              <a:t>1.Primer WEBINAR: Mesures preventives i higièniques. Circuits en la </a:t>
            </a:r>
            <a:r>
              <a:rPr lang="ca-ES" dirty="0" err="1"/>
              <a:t>sectorització</a:t>
            </a:r>
            <a:r>
              <a:rPr lang="ca-ES" dirty="0"/>
              <a:t> en el control d'infeccions a residencies. 28.04.2020. </a:t>
            </a:r>
            <a:r>
              <a:rPr lang="ca-ES" b="1" dirty="0"/>
              <a:t>EN DIFERIT.</a:t>
            </a:r>
            <a:endParaRPr lang="es-ES" dirty="0"/>
          </a:p>
          <a:p>
            <a:pPr lvl="0" fontAlgn="base"/>
            <a:r>
              <a:rPr lang="ca-ES" dirty="0"/>
              <a:t>2. Segon WEBINAR: Què hem après del COVID-19 sobre els equips de protecció individual (EPI)? 27.05.2020. </a:t>
            </a:r>
            <a:r>
              <a:rPr lang="ca-ES" b="1" dirty="0"/>
              <a:t>EN DIRECTE – Acreditat </a:t>
            </a:r>
            <a:endParaRPr lang="es-ES" dirty="0"/>
          </a:p>
          <a:p>
            <a:pPr lvl="0" fontAlgn="base"/>
            <a:r>
              <a:rPr lang="ca-ES" dirty="0"/>
              <a:t>3. Tercer WEBINAR: “COVID-19 Epidemiologia i Clínica: actualització”. 11.06.2020. </a:t>
            </a:r>
            <a:r>
              <a:rPr lang="ca-ES" b="1" dirty="0"/>
              <a:t>EN DIRECTE – Acreditat</a:t>
            </a:r>
            <a:endParaRPr lang="es-ES" dirty="0"/>
          </a:p>
          <a:p>
            <a:pPr lvl="0" fontAlgn="base"/>
            <a:r>
              <a:rPr lang="ca-ES" dirty="0"/>
              <a:t>4. Quart WEBINAR: “Plans de contingència. </a:t>
            </a:r>
            <a:r>
              <a:rPr lang="ca-ES" dirty="0" err="1"/>
              <a:t>Sectorització</a:t>
            </a:r>
            <a:r>
              <a:rPr lang="ca-ES" dirty="0"/>
              <a:t> i circuïts”.17.06.2020. </a:t>
            </a:r>
            <a:r>
              <a:rPr lang="ca-ES" b="1" dirty="0"/>
              <a:t>EN DIRECTE – Acreditat</a:t>
            </a:r>
            <a:endParaRPr lang="es-ES" dirty="0"/>
          </a:p>
          <a:p>
            <a:pPr lvl="0" fontAlgn="base"/>
            <a:r>
              <a:rPr lang="ca-ES" dirty="0"/>
              <a:t>5. Cinquè WEBINAR: “Neteja desinfecció i ventilació”02.07.2020. </a:t>
            </a:r>
            <a:r>
              <a:rPr lang="ca-ES" b="1" dirty="0"/>
              <a:t>EN DIRECTE – Acreditat</a:t>
            </a:r>
            <a:endParaRPr lang="es-ES" dirty="0"/>
          </a:p>
          <a:p>
            <a:endParaRPr lang="es-ES" dirty="0"/>
          </a:p>
        </p:txBody>
      </p:sp>
    </p:spTree>
    <p:extLst>
      <p:ext uri="{BB962C8B-B14F-4D97-AF65-F5344CB8AC3E}">
        <p14:creationId xmlns:p14="http://schemas.microsoft.com/office/powerpoint/2010/main" val="8168610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8A6D178-69DA-4FF7-AE6D-25E023FFE2E2}"/>
              </a:ext>
            </a:extLst>
          </p:cNvPr>
          <p:cNvSpPr>
            <a:spLocks noGrp="1"/>
          </p:cNvSpPr>
          <p:nvPr>
            <p:ph type="title"/>
          </p:nvPr>
        </p:nvSpPr>
        <p:spPr>
          <a:xfrm>
            <a:off x="3131893" y="871538"/>
            <a:ext cx="10515600" cy="549275"/>
          </a:xfrm>
        </p:spPr>
        <p:txBody>
          <a:bodyPr>
            <a:normAutofit fontScale="90000"/>
          </a:bodyPr>
          <a:lstStyle/>
          <a:p>
            <a:r>
              <a:rPr lang="ca-ES" sz="3200" b="1" dirty="0"/>
              <a:t>TEMARI A TREBALLAR EN LA FORMACIÓ</a:t>
            </a:r>
            <a:r>
              <a:rPr lang="es-ES" dirty="0"/>
              <a:t/>
            </a:r>
            <a:br>
              <a:rPr lang="es-ES" dirty="0"/>
            </a:br>
            <a:endParaRPr lang="es-ES" dirty="0"/>
          </a:p>
        </p:txBody>
      </p:sp>
      <p:sp>
        <p:nvSpPr>
          <p:cNvPr id="3" name="Marcador de contenido 2">
            <a:extLst>
              <a:ext uri="{FF2B5EF4-FFF2-40B4-BE49-F238E27FC236}">
                <a16:creationId xmlns:a16="http://schemas.microsoft.com/office/drawing/2014/main" xmlns="" id="{5516922C-0897-48B5-8985-914F92F11872}"/>
              </a:ext>
            </a:extLst>
          </p:cNvPr>
          <p:cNvSpPr>
            <a:spLocks noGrp="1"/>
          </p:cNvSpPr>
          <p:nvPr>
            <p:ph idx="1"/>
          </p:nvPr>
        </p:nvSpPr>
        <p:spPr>
          <a:xfrm>
            <a:off x="838200" y="1420813"/>
            <a:ext cx="10515600" cy="4756151"/>
          </a:xfrm>
        </p:spPr>
        <p:txBody>
          <a:bodyPr>
            <a:normAutofit/>
          </a:bodyPr>
          <a:lstStyle/>
          <a:p>
            <a:pPr marL="0" lvl="0" indent="0">
              <a:buNone/>
            </a:pPr>
            <a:r>
              <a:rPr lang="ca-ES" sz="2000" dirty="0"/>
              <a:t>1) </a:t>
            </a:r>
            <a:r>
              <a:rPr lang="ca-ES" sz="2000" b="1" dirty="0"/>
              <a:t>Què és el COVID-19 i formes de transmissió</a:t>
            </a:r>
            <a:r>
              <a:rPr lang="ca-ES" sz="2000" dirty="0"/>
              <a:t>. </a:t>
            </a:r>
            <a:endParaRPr lang="es-ES" sz="1800" dirty="0"/>
          </a:p>
          <a:p>
            <a:r>
              <a:rPr lang="ca-ES" sz="2000" dirty="0"/>
              <a:t>(Inclou Tercer WEBINAR: “COVID-19 Epidemiologia i Clínica: actualització”. 11.06.2020).</a:t>
            </a:r>
            <a:endParaRPr lang="es-ES" sz="1800" dirty="0"/>
          </a:p>
          <a:p>
            <a:pPr marL="0" indent="0">
              <a:buNone/>
            </a:pPr>
            <a:r>
              <a:rPr lang="es-ES" sz="1800" b="1" dirty="0"/>
              <a:t>2) </a:t>
            </a:r>
            <a:r>
              <a:rPr lang="ca-ES" sz="2000" b="1" dirty="0"/>
              <a:t>La prevenció del contagi de COVID-19. Mesures preventives higièniques generals:</a:t>
            </a:r>
            <a:endParaRPr lang="es-ES" sz="1800" b="1" dirty="0"/>
          </a:p>
          <a:p>
            <a:pPr lvl="2"/>
            <a:r>
              <a:rPr lang="ca-ES" sz="1600" dirty="0"/>
              <a:t>Mesures de distància social.</a:t>
            </a:r>
            <a:endParaRPr lang="es-ES" sz="1400" dirty="0"/>
          </a:p>
          <a:p>
            <a:pPr lvl="2"/>
            <a:r>
              <a:rPr lang="ca-ES" sz="1600" dirty="0"/>
              <a:t>Mesures d’higiene i neteja de superfícies.</a:t>
            </a:r>
            <a:endParaRPr lang="es-ES" sz="1400" dirty="0"/>
          </a:p>
          <a:p>
            <a:pPr lvl="2"/>
            <a:r>
              <a:rPr lang="ca-ES" sz="1600" dirty="0"/>
              <a:t>Mesures de prevenció: </a:t>
            </a:r>
            <a:r>
              <a:rPr lang="ca-ES" sz="1600" dirty="0" err="1"/>
              <a:t>EPIs</a:t>
            </a:r>
            <a:r>
              <a:rPr lang="ca-ES" sz="1600" dirty="0"/>
              <a:t>.</a:t>
            </a:r>
            <a:endParaRPr lang="es-ES" sz="1400" dirty="0"/>
          </a:p>
          <a:p>
            <a:pPr marL="0" lvl="0" indent="0">
              <a:buNone/>
            </a:pPr>
            <a:r>
              <a:rPr lang="ca-ES" sz="2000" b="1" dirty="0"/>
              <a:t>3) </a:t>
            </a:r>
            <a:r>
              <a:rPr lang="ca-ES" sz="2000" b="1" dirty="0" err="1"/>
              <a:t>EPIs</a:t>
            </a:r>
            <a:r>
              <a:rPr lang="ca-ES" sz="2000" b="1" dirty="0"/>
              <a:t>: </a:t>
            </a:r>
            <a:endParaRPr lang="es-ES" sz="1800" b="1" dirty="0"/>
          </a:p>
          <a:p>
            <a:pPr lvl="2"/>
            <a:r>
              <a:rPr lang="ca-ES" sz="1600" dirty="0"/>
              <a:t>Quins són i quins utilitzar en cada fase i situació.</a:t>
            </a:r>
            <a:endParaRPr lang="es-ES" sz="1400" dirty="0"/>
          </a:p>
          <a:p>
            <a:pPr lvl="2"/>
            <a:r>
              <a:rPr lang="ca-ES" sz="1600" dirty="0"/>
              <a:t>Ús i retirada d’equips de protecció individual en funció de l’activitat i la zona (neta/bruta) </a:t>
            </a:r>
            <a:endParaRPr lang="es-ES" sz="1400" dirty="0"/>
          </a:p>
          <a:p>
            <a:r>
              <a:rPr lang="ca-ES" sz="2000" dirty="0"/>
              <a:t>(Inclou Segon WEBINAR: Què hem après del COVID-19 sobre els equips de protecció individual (EPI)? 27.05.2020)</a:t>
            </a:r>
            <a:endParaRPr lang="es-ES" sz="1800" dirty="0"/>
          </a:p>
          <a:p>
            <a:pPr marL="0" lvl="0" indent="0">
              <a:buNone/>
            </a:pPr>
            <a:r>
              <a:rPr lang="ca-ES" sz="2000" b="1" dirty="0"/>
              <a:t>4) Símptomes i signes d’alarma davant el COVID-19.</a:t>
            </a:r>
            <a:endParaRPr lang="es-ES" sz="1800" b="1" dirty="0"/>
          </a:p>
          <a:p>
            <a:pPr marL="0" lvl="0" indent="0">
              <a:buNone/>
            </a:pPr>
            <a:r>
              <a:rPr lang="ca-ES" sz="2000" b="1" dirty="0"/>
              <a:t>5) Com actuar davant la sospita de contagi. Criteris i mesures d’aïllament. </a:t>
            </a:r>
            <a:endParaRPr lang="es-ES" sz="1800" b="1" dirty="0"/>
          </a:p>
        </p:txBody>
      </p:sp>
    </p:spTree>
    <p:extLst>
      <p:ext uri="{BB962C8B-B14F-4D97-AF65-F5344CB8AC3E}">
        <p14:creationId xmlns:p14="http://schemas.microsoft.com/office/powerpoint/2010/main" val="11791966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0C98E0C1-B758-4D6E-91FC-79744847B3FC}"/>
              </a:ext>
            </a:extLst>
          </p:cNvPr>
          <p:cNvSpPr>
            <a:spLocks noGrp="1"/>
          </p:cNvSpPr>
          <p:nvPr>
            <p:ph idx="1"/>
          </p:nvPr>
        </p:nvSpPr>
        <p:spPr>
          <a:xfrm>
            <a:off x="838199" y="542925"/>
            <a:ext cx="10577513" cy="5634038"/>
          </a:xfrm>
        </p:spPr>
        <p:txBody>
          <a:bodyPr>
            <a:normAutofit fontScale="85000" lnSpcReduction="20000"/>
          </a:bodyPr>
          <a:lstStyle/>
          <a:p>
            <a:pPr marL="0" lvl="0" indent="0">
              <a:buNone/>
            </a:pPr>
            <a:r>
              <a:rPr lang="ca-ES" sz="2400" b="1" dirty="0"/>
              <a:t>6) </a:t>
            </a:r>
            <a:r>
              <a:rPr lang="ca-ES" sz="2400" b="1" dirty="0" err="1"/>
              <a:t>Sectorització</a:t>
            </a:r>
            <a:r>
              <a:rPr lang="ca-ES" sz="2400" b="1" dirty="0"/>
              <a:t> dels espais: </a:t>
            </a:r>
            <a:endParaRPr lang="es-ES" sz="2100" b="1" dirty="0"/>
          </a:p>
          <a:p>
            <a:pPr lvl="2"/>
            <a:r>
              <a:rPr lang="ca-ES" sz="1900" dirty="0" err="1"/>
              <a:t>Sectorització</a:t>
            </a:r>
            <a:r>
              <a:rPr lang="ca-ES" sz="1900" dirty="0"/>
              <a:t> d’acord amb els criteris establerts pel Departament de Salut </a:t>
            </a:r>
            <a:endParaRPr lang="es-ES" sz="1600" dirty="0"/>
          </a:p>
          <a:p>
            <a:pPr lvl="3" fontAlgn="base"/>
            <a:r>
              <a:rPr lang="ca-ES" sz="1600" dirty="0"/>
              <a:t>Concepte i operativitat de les zones netes i brutes i dels circuïts que se’n deriven </a:t>
            </a:r>
            <a:endParaRPr lang="es-ES" sz="1400" dirty="0"/>
          </a:p>
          <a:p>
            <a:pPr lvl="3"/>
            <a:r>
              <a:rPr lang="ca-ES" sz="1600" cap="all" dirty="0"/>
              <a:t>zones netes</a:t>
            </a:r>
            <a:r>
              <a:rPr lang="ca-ES" sz="1600" dirty="0"/>
              <a:t>, </a:t>
            </a:r>
            <a:r>
              <a:rPr lang="ca-ES" sz="1600" b="1" cap="all" dirty="0"/>
              <a:t>zones brutes</a:t>
            </a:r>
            <a:r>
              <a:rPr lang="ca-ES" sz="1600" dirty="0"/>
              <a:t>. </a:t>
            </a:r>
            <a:endParaRPr lang="es-ES" sz="1400" dirty="0"/>
          </a:p>
          <a:p>
            <a:pPr lvl="3"/>
            <a:r>
              <a:rPr lang="ca-ES" sz="1600" dirty="0"/>
              <a:t>Logística d’equips.</a:t>
            </a:r>
            <a:endParaRPr lang="es-ES" sz="1400" dirty="0"/>
          </a:p>
          <a:p>
            <a:pPr lvl="3"/>
            <a:r>
              <a:rPr lang="ca-ES" sz="1600" dirty="0"/>
              <a:t>Circuïts de menjar, roba i altres.</a:t>
            </a:r>
            <a:endParaRPr lang="es-ES" sz="1400" dirty="0"/>
          </a:p>
          <a:p>
            <a:pPr lvl="2"/>
            <a:r>
              <a:rPr lang="ca-ES" sz="1900" dirty="0"/>
              <a:t>Diferenciació dels residents en cohorts segons sigui el risc d’infecció de la COVID 19,</a:t>
            </a:r>
            <a:endParaRPr lang="es-ES" sz="1600" dirty="0"/>
          </a:p>
          <a:p>
            <a:endParaRPr lang="es-ES" sz="2100" dirty="0"/>
          </a:p>
          <a:p>
            <a:r>
              <a:rPr lang="ca-ES" sz="2400" dirty="0"/>
              <a:t>(Inclou 1.Primer WEBINAR: Mesures preventives i higièniques. Circuits en la </a:t>
            </a:r>
            <a:r>
              <a:rPr lang="ca-ES" sz="2400" dirty="0" err="1"/>
              <a:t>sectorització</a:t>
            </a:r>
            <a:r>
              <a:rPr lang="ca-ES" sz="2400" dirty="0"/>
              <a:t> en el control d’infeccions a residencies. 28.04.2020 </a:t>
            </a:r>
            <a:endParaRPr lang="es-ES" sz="2100" dirty="0"/>
          </a:p>
          <a:p>
            <a:r>
              <a:rPr lang="ca-ES" sz="2400" dirty="0"/>
              <a:t>Quart WEBINAR: “Plans de contingència. </a:t>
            </a:r>
            <a:r>
              <a:rPr lang="ca-ES" sz="2400" dirty="0" err="1"/>
              <a:t>Sectorització</a:t>
            </a:r>
            <a:r>
              <a:rPr lang="ca-ES" sz="2400" dirty="0"/>
              <a:t> i circuïts”.17.06.2020)</a:t>
            </a:r>
            <a:endParaRPr lang="es-ES" sz="2100" dirty="0"/>
          </a:p>
          <a:p>
            <a:pPr marL="0" lvl="0" indent="0">
              <a:buNone/>
            </a:pPr>
            <a:r>
              <a:rPr lang="ca-ES" sz="2400" b="1" dirty="0"/>
              <a:t>7) Classificació de les fases: </a:t>
            </a:r>
            <a:r>
              <a:rPr lang="ca-ES" sz="2400" b="1" cap="all" dirty="0"/>
              <a:t>vermella – groga – verda</a:t>
            </a:r>
            <a:r>
              <a:rPr lang="ca-ES" sz="2400" b="1" dirty="0"/>
              <a:t>.</a:t>
            </a:r>
            <a:endParaRPr lang="es-ES" sz="2100" b="1" dirty="0"/>
          </a:p>
          <a:p>
            <a:pPr marL="0" lvl="0" indent="0">
              <a:buNone/>
            </a:pPr>
            <a:r>
              <a:rPr lang="ca-ES" sz="2400" b="1" dirty="0"/>
              <a:t>8) Neteja, desinfecció i ventilació:</a:t>
            </a:r>
            <a:endParaRPr lang="es-ES" sz="2100" b="1" dirty="0"/>
          </a:p>
          <a:p>
            <a:pPr lvl="2"/>
            <a:r>
              <a:rPr lang="ca-ES" sz="1900" dirty="0"/>
              <a:t>Mesures de neteja de superfícies i higiene en cada fase i cada cas. </a:t>
            </a:r>
            <a:endParaRPr lang="es-ES" sz="1600" dirty="0"/>
          </a:p>
          <a:p>
            <a:pPr lvl="2"/>
            <a:r>
              <a:rPr lang="ca-ES" sz="1900" dirty="0"/>
              <a:t>Maneig de residus procedent de zona contaminada </a:t>
            </a:r>
            <a:endParaRPr lang="es-ES" sz="1600" dirty="0"/>
          </a:p>
          <a:p>
            <a:pPr lvl="2"/>
            <a:r>
              <a:rPr lang="ca-ES" sz="1900" dirty="0"/>
              <a:t>Maneig de roba procedent de zona contaminada </a:t>
            </a:r>
            <a:endParaRPr lang="es-ES" sz="1600" dirty="0"/>
          </a:p>
          <a:p>
            <a:pPr lvl="2"/>
            <a:r>
              <a:rPr lang="ca-ES" sz="1900" dirty="0"/>
              <a:t>Maneig de vaixella i estris procedent de zona contaminada </a:t>
            </a:r>
            <a:endParaRPr lang="es-ES" sz="1600" dirty="0"/>
          </a:p>
          <a:p>
            <a:r>
              <a:rPr lang="ca-ES" sz="2400" dirty="0"/>
              <a:t>(Inclou Cinquè WEBINAR: “Neteja desinfecció i ventilació”02.07.2020)</a:t>
            </a:r>
            <a:endParaRPr lang="es-ES" sz="2100" dirty="0"/>
          </a:p>
          <a:p>
            <a:pPr marL="0" lvl="0" indent="0">
              <a:buNone/>
            </a:pPr>
            <a:r>
              <a:rPr lang="ca-ES" sz="2400" b="1" dirty="0"/>
              <a:t>9) Casos en què un resident pot sortir de la residència i quan no. </a:t>
            </a:r>
            <a:endParaRPr lang="es-ES" sz="2100" b="1" dirty="0"/>
          </a:p>
          <a:p>
            <a:endParaRPr lang="es-ES" dirty="0"/>
          </a:p>
        </p:txBody>
      </p:sp>
    </p:spTree>
    <p:extLst>
      <p:ext uri="{BB962C8B-B14F-4D97-AF65-F5344CB8AC3E}">
        <p14:creationId xmlns:p14="http://schemas.microsoft.com/office/powerpoint/2010/main" val="13243995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E882E93-FC6B-404D-8069-6ED57E75ECD5}"/>
              </a:ext>
            </a:extLst>
          </p:cNvPr>
          <p:cNvSpPr>
            <a:spLocks noGrp="1"/>
          </p:cNvSpPr>
          <p:nvPr>
            <p:ph type="title"/>
          </p:nvPr>
        </p:nvSpPr>
        <p:spPr>
          <a:xfrm>
            <a:off x="1021080" y="500062"/>
            <a:ext cx="10515600" cy="1325563"/>
          </a:xfrm>
        </p:spPr>
        <p:txBody>
          <a:bodyPr>
            <a:normAutofit/>
          </a:bodyPr>
          <a:lstStyle/>
          <a:p>
            <a:pPr algn="just"/>
            <a:r>
              <a:rPr lang="ca-ES" sz="2800" b="1" dirty="0">
                <a:solidFill>
                  <a:srgbClr val="92D050"/>
                </a:solidFill>
              </a:rPr>
              <a:t>Sistematització de la supervisió del bon ús de les EPI, </a:t>
            </a:r>
            <a:r>
              <a:rPr lang="ca-ES" sz="2800" b="1" dirty="0" err="1">
                <a:solidFill>
                  <a:srgbClr val="92D050"/>
                </a:solidFill>
              </a:rPr>
              <a:t>sectorització</a:t>
            </a:r>
            <a:r>
              <a:rPr lang="ca-ES" sz="2800" b="1" dirty="0">
                <a:solidFill>
                  <a:srgbClr val="92D050"/>
                </a:solidFill>
              </a:rPr>
              <a:t> i mesures higièniques.</a:t>
            </a:r>
            <a:endParaRPr lang="es-ES" sz="2800" dirty="0">
              <a:solidFill>
                <a:srgbClr val="92D050"/>
              </a:solidFill>
            </a:endParaRPr>
          </a:p>
        </p:txBody>
      </p:sp>
      <p:sp>
        <p:nvSpPr>
          <p:cNvPr id="3" name="Marcador de contenido 2">
            <a:extLst>
              <a:ext uri="{FF2B5EF4-FFF2-40B4-BE49-F238E27FC236}">
                <a16:creationId xmlns:a16="http://schemas.microsoft.com/office/drawing/2014/main" xmlns="" id="{688E9B2A-9AB1-42FD-9D1B-3C1868C103F9}"/>
              </a:ext>
            </a:extLst>
          </p:cNvPr>
          <p:cNvSpPr>
            <a:spLocks noGrp="1"/>
          </p:cNvSpPr>
          <p:nvPr>
            <p:ph idx="1"/>
          </p:nvPr>
        </p:nvSpPr>
        <p:spPr>
          <a:xfrm>
            <a:off x="1400908" y="2006600"/>
            <a:ext cx="10515600" cy="4351338"/>
          </a:xfrm>
        </p:spPr>
        <p:txBody>
          <a:bodyPr/>
          <a:lstStyle/>
          <a:p>
            <a:r>
              <a:rPr lang="ca-ES" b="1" dirty="0">
                <a:solidFill>
                  <a:srgbClr val="92D050"/>
                </a:solidFill>
              </a:rPr>
              <a:t>Sistematització de la supervisió del bon ús de les EPI</a:t>
            </a:r>
            <a:r>
              <a:rPr lang="ca-ES" b="1" dirty="0"/>
              <a:t>.</a:t>
            </a:r>
            <a:endParaRPr lang="es-ES" dirty="0"/>
          </a:p>
          <a:p>
            <a:pPr marL="0" indent="0">
              <a:buNone/>
            </a:pPr>
            <a:r>
              <a:rPr lang="ca-ES" dirty="0"/>
              <a:t>L’Equip Multidisciplinari gestiona el lliurament </a:t>
            </a:r>
            <a:r>
              <a:rPr lang="ca-ES" dirty="0" err="1"/>
              <a:t>d’EPIs</a:t>
            </a:r>
            <a:r>
              <a:rPr lang="ca-ES" dirty="0"/>
              <a:t>, però a cada torn, hi ha un responsable de qualitat que revisa el bon ús de les </a:t>
            </a:r>
            <a:r>
              <a:rPr lang="ca-ES" dirty="0" err="1"/>
              <a:t>EPIs</a:t>
            </a:r>
            <a:r>
              <a:rPr lang="ca-ES" dirty="0"/>
              <a:t> i el respecte a les mesures higièniques a la Llar i adverteix i corregeix si no s’està fent correctament o si hi ha dubtes. </a:t>
            </a:r>
            <a:endParaRPr lang="es-ES" dirty="0"/>
          </a:p>
          <a:p>
            <a:endParaRPr lang="es-ES" dirty="0"/>
          </a:p>
        </p:txBody>
      </p:sp>
    </p:spTree>
    <p:extLst>
      <p:ext uri="{BB962C8B-B14F-4D97-AF65-F5344CB8AC3E}">
        <p14:creationId xmlns:p14="http://schemas.microsoft.com/office/powerpoint/2010/main" val="4677012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BC81576-D59F-4C84-9B19-04C876EE30A5}"/>
              </a:ext>
            </a:extLst>
          </p:cNvPr>
          <p:cNvSpPr>
            <a:spLocks noGrp="1"/>
          </p:cNvSpPr>
          <p:nvPr>
            <p:ph type="title"/>
          </p:nvPr>
        </p:nvSpPr>
        <p:spPr/>
        <p:txBody>
          <a:bodyPr>
            <a:normAutofit/>
          </a:bodyPr>
          <a:lstStyle/>
          <a:p>
            <a:r>
              <a:rPr lang="ca-ES" sz="3600" cap="all" dirty="0">
                <a:latin typeface="Verdana" panose="020B0604030504040204" pitchFamily="34" charset="0"/>
                <a:ea typeface="Verdana" panose="020B0604030504040204" pitchFamily="34" charset="0"/>
              </a:rPr>
              <a:t>7. </a:t>
            </a:r>
            <a:r>
              <a:rPr lang="ca-ES" sz="3600" u="sng" cap="all" dirty="0">
                <a:latin typeface="Verdana" panose="020B0604030504040204" pitchFamily="34" charset="0"/>
                <a:ea typeface="Verdana" panose="020B0604030504040204" pitchFamily="34" charset="0"/>
              </a:rPr>
              <a:t>Espais i categorització segons grup de risc</a:t>
            </a:r>
            <a:endParaRPr lang="es-ES" sz="3600" dirty="0">
              <a:latin typeface="Verdana" panose="020B0604030504040204" pitchFamily="34" charset="0"/>
              <a:ea typeface="Verdana" panose="020B0604030504040204" pitchFamily="34" charset="0"/>
            </a:endParaRPr>
          </a:p>
        </p:txBody>
      </p:sp>
      <p:graphicFrame>
        <p:nvGraphicFramePr>
          <p:cNvPr id="5" name="Marcador de contenido 3">
            <a:extLst>
              <a:ext uri="{FF2B5EF4-FFF2-40B4-BE49-F238E27FC236}">
                <a16:creationId xmlns:a16="http://schemas.microsoft.com/office/drawing/2014/main" xmlns="" id="{26F95C18-08B1-496A-8436-F07CAB61F680}"/>
              </a:ext>
            </a:extLst>
          </p:cNvPr>
          <p:cNvGraphicFramePr>
            <a:graphicFrameLocks noGrp="1"/>
          </p:cNvGraphicFramePr>
          <p:nvPr>
            <p:ph idx="1"/>
            <p:extLst>
              <p:ext uri="{D42A27DB-BD31-4B8C-83A1-F6EECF244321}">
                <p14:modId xmlns:p14="http://schemas.microsoft.com/office/powerpoint/2010/main" val="1762083501"/>
              </p:ext>
            </p:extLst>
          </p:nvPr>
        </p:nvGraphicFramePr>
        <p:xfrm>
          <a:off x="1828358" y="1690688"/>
          <a:ext cx="8535283" cy="4464050"/>
        </p:xfrm>
        <a:graphic>
          <a:graphicData uri="http://schemas.openxmlformats.org/drawingml/2006/table">
            <a:tbl>
              <a:tblPr firstRow="1" firstCol="1" bandRow="1">
                <a:tableStyleId>{5C22544A-7EE6-4342-B048-85BDC9FD1C3A}</a:tableStyleId>
              </a:tblPr>
              <a:tblGrid>
                <a:gridCol w="6338487">
                  <a:extLst>
                    <a:ext uri="{9D8B030D-6E8A-4147-A177-3AD203B41FA5}">
                      <a16:colId xmlns:a16="http://schemas.microsoft.com/office/drawing/2014/main" xmlns="" val="1144916768"/>
                    </a:ext>
                  </a:extLst>
                </a:gridCol>
                <a:gridCol w="2196796">
                  <a:extLst>
                    <a:ext uri="{9D8B030D-6E8A-4147-A177-3AD203B41FA5}">
                      <a16:colId xmlns:a16="http://schemas.microsoft.com/office/drawing/2014/main" xmlns="" val="3019772518"/>
                    </a:ext>
                  </a:extLst>
                </a:gridCol>
              </a:tblGrid>
              <a:tr h="249786">
                <a:tc>
                  <a:txBody>
                    <a:bodyPr/>
                    <a:lstStyle/>
                    <a:p>
                      <a:pPr algn="just">
                        <a:lnSpc>
                          <a:spcPct val="107000"/>
                        </a:lnSpc>
                        <a:spcBef>
                          <a:spcPts val="300"/>
                        </a:spcBef>
                        <a:spcAft>
                          <a:spcPts val="300"/>
                        </a:spcAft>
                      </a:pPr>
                      <a:r>
                        <a:rPr lang="ca-ES" sz="1500" dirty="0">
                          <a:solidFill>
                            <a:schemeClr val="tx1">
                              <a:lumMod val="95000"/>
                              <a:lumOff val="5000"/>
                            </a:schemeClr>
                          </a:solidFill>
                          <a:effectLst/>
                        </a:rPr>
                        <a:t>Superfície en m2</a:t>
                      </a:r>
                      <a:endParaRPr lang="es-ES" sz="1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tc>
                  <a:txBody>
                    <a:bodyPr/>
                    <a:lstStyle/>
                    <a:p>
                      <a:pPr algn="r">
                        <a:lnSpc>
                          <a:spcPct val="107000"/>
                        </a:lnSpc>
                        <a:spcBef>
                          <a:spcPts val="300"/>
                        </a:spcBef>
                        <a:spcAft>
                          <a:spcPts val="300"/>
                        </a:spcAft>
                      </a:pPr>
                      <a:r>
                        <a:rPr lang="ca-ES" sz="1500" dirty="0">
                          <a:solidFill>
                            <a:schemeClr val="tx1">
                              <a:lumMod val="95000"/>
                              <a:lumOff val="5000"/>
                            </a:schemeClr>
                          </a:solidFill>
                          <a:effectLst/>
                        </a:rPr>
                        <a:t>2.216</a:t>
                      </a:r>
                      <a:endParaRPr lang="es-ES" sz="1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extLst>
                  <a:ext uri="{0D108BD9-81ED-4DB2-BD59-A6C34878D82A}">
                    <a16:rowId xmlns:a16="http://schemas.microsoft.com/office/drawing/2014/main" xmlns="" val="3635105"/>
                  </a:ext>
                </a:extLst>
              </a:tr>
              <a:tr h="249786">
                <a:tc>
                  <a:txBody>
                    <a:bodyPr/>
                    <a:lstStyle/>
                    <a:p>
                      <a:pPr algn="just">
                        <a:lnSpc>
                          <a:spcPct val="107000"/>
                        </a:lnSpc>
                        <a:spcBef>
                          <a:spcPts val="300"/>
                        </a:spcBef>
                        <a:spcAft>
                          <a:spcPts val="300"/>
                        </a:spcAft>
                      </a:pPr>
                      <a:r>
                        <a:rPr lang="ca-ES" sz="1500" dirty="0">
                          <a:solidFill>
                            <a:schemeClr val="tx1">
                              <a:lumMod val="95000"/>
                              <a:lumOff val="5000"/>
                            </a:schemeClr>
                          </a:solidFill>
                          <a:effectLst/>
                        </a:rPr>
                        <a:t>Nombre plantes</a:t>
                      </a:r>
                      <a:endParaRPr lang="es-ES" sz="1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tc>
                  <a:txBody>
                    <a:bodyPr/>
                    <a:lstStyle/>
                    <a:p>
                      <a:pPr algn="r">
                        <a:lnSpc>
                          <a:spcPct val="107000"/>
                        </a:lnSpc>
                        <a:spcBef>
                          <a:spcPts val="300"/>
                        </a:spcBef>
                        <a:spcAft>
                          <a:spcPts val="300"/>
                        </a:spcAft>
                      </a:pPr>
                      <a:r>
                        <a:rPr lang="ca-ES" sz="1500" dirty="0">
                          <a:solidFill>
                            <a:schemeClr val="tx1">
                              <a:lumMod val="95000"/>
                              <a:lumOff val="5000"/>
                            </a:schemeClr>
                          </a:solidFill>
                          <a:effectLst/>
                        </a:rPr>
                        <a:t>8</a:t>
                      </a:r>
                      <a:endParaRPr lang="es-ES" sz="1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extLst>
                  <a:ext uri="{0D108BD9-81ED-4DB2-BD59-A6C34878D82A}">
                    <a16:rowId xmlns:a16="http://schemas.microsoft.com/office/drawing/2014/main" xmlns="" val="2317485794"/>
                  </a:ext>
                </a:extLst>
              </a:tr>
              <a:tr h="249786">
                <a:tc>
                  <a:txBody>
                    <a:bodyPr/>
                    <a:lstStyle/>
                    <a:p>
                      <a:pPr algn="just">
                        <a:lnSpc>
                          <a:spcPct val="107000"/>
                        </a:lnSpc>
                        <a:spcBef>
                          <a:spcPts val="300"/>
                        </a:spcBef>
                        <a:spcAft>
                          <a:spcPts val="300"/>
                        </a:spcAft>
                      </a:pPr>
                      <a:r>
                        <a:rPr lang="ca-ES" sz="1500" dirty="0">
                          <a:solidFill>
                            <a:schemeClr val="tx1">
                              <a:lumMod val="95000"/>
                              <a:lumOff val="5000"/>
                            </a:schemeClr>
                          </a:solidFill>
                          <a:effectLst/>
                        </a:rPr>
                        <a:t>Espais comuns</a:t>
                      </a:r>
                      <a:endParaRPr lang="es-ES" sz="1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tc>
                  <a:txBody>
                    <a:bodyPr/>
                    <a:lstStyle/>
                    <a:p>
                      <a:pPr algn="r">
                        <a:lnSpc>
                          <a:spcPct val="107000"/>
                        </a:lnSpc>
                        <a:spcBef>
                          <a:spcPts val="300"/>
                        </a:spcBef>
                        <a:spcAft>
                          <a:spcPts val="300"/>
                        </a:spcAft>
                      </a:pPr>
                      <a:r>
                        <a:rPr lang="ca-ES" sz="1500" dirty="0">
                          <a:solidFill>
                            <a:schemeClr val="tx1">
                              <a:lumMod val="95000"/>
                              <a:lumOff val="5000"/>
                            </a:schemeClr>
                          </a:solidFill>
                          <a:effectLst/>
                        </a:rPr>
                        <a:t>5</a:t>
                      </a:r>
                      <a:endParaRPr lang="es-ES" sz="1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extLst>
                  <a:ext uri="{0D108BD9-81ED-4DB2-BD59-A6C34878D82A}">
                    <a16:rowId xmlns:a16="http://schemas.microsoft.com/office/drawing/2014/main" xmlns="" val="1833810011"/>
                  </a:ext>
                </a:extLst>
              </a:tr>
              <a:tr h="249786">
                <a:tc>
                  <a:txBody>
                    <a:bodyPr/>
                    <a:lstStyle/>
                    <a:p>
                      <a:pPr algn="just">
                        <a:lnSpc>
                          <a:spcPct val="107000"/>
                        </a:lnSpc>
                        <a:spcBef>
                          <a:spcPts val="300"/>
                        </a:spcBef>
                        <a:spcAft>
                          <a:spcPts val="300"/>
                        </a:spcAft>
                      </a:pPr>
                      <a:r>
                        <a:rPr lang="ca-ES" sz="1500" dirty="0">
                          <a:solidFill>
                            <a:schemeClr val="tx1">
                              <a:lumMod val="95000"/>
                              <a:lumOff val="5000"/>
                            </a:schemeClr>
                          </a:solidFill>
                          <a:effectLst/>
                        </a:rPr>
                        <a:t>Nombre habitacions individuals (4 per planta)</a:t>
                      </a:r>
                      <a:endParaRPr lang="es-ES" sz="1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tc>
                  <a:txBody>
                    <a:bodyPr/>
                    <a:lstStyle/>
                    <a:p>
                      <a:pPr algn="r">
                        <a:lnSpc>
                          <a:spcPct val="107000"/>
                        </a:lnSpc>
                        <a:spcBef>
                          <a:spcPts val="300"/>
                        </a:spcBef>
                        <a:spcAft>
                          <a:spcPts val="300"/>
                        </a:spcAft>
                      </a:pPr>
                      <a:r>
                        <a:rPr lang="ca-ES" sz="1500" dirty="0">
                          <a:solidFill>
                            <a:schemeClr val="tx1">
                              <a:lumMod val="95000"/>
                              <a:lumOff val="5000"/>
                            </a:schemeClr>
                          </a:solidFill>
                          <a:effectLst/>
                        </a:rPr>
                        <a:t>12</a:t>
                      </a:r>
                      <a:endParaRPr lang="es-ES" sz="1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extLst>
                  <a:ext uri="{0D108BD9-81ED-4DB2-BD59-A6C34878D82A}">
                    <a16:rowId xmlns:a16="http://schemas.microsoft.com/office/drawing/2014/main" xmlns="" val="173848797"/>
                  </a:ext>
                </a:extLst>
              </a:tr>
              <a:tr h="249786">
                <a:tc>
                  <a:txBody>
                    <a:bodyPr/>
                    <a:lstStyle/>
                    <a:p>
                      <a:pPr algn="just">
                        <a:lnSpc>
                          <a:spcPct val="107000"/>
                        </a:lnSpc>
                        <a:spcBef>
                          <a:spcPts val="300"/>
                        </a:spcBef>
                        <a:spcAft>
                          <a:spcPts val="300"/>
                        </a:spcAft>
                      </a:pPr>
                      <a:r>
                        <a:rPr lang="ca-ES" sz="1500" dirty="0">
                          <a:solidFill>
                            <a:schemeClr val="tx1">
                              <a:lumMod val="95000"/>
                              <a:lumOff val="5000"/>
                            </a:schemeClr>
                          </a:solidFill>
                          <a:effectLst/>
                        </a:rPr>
                        <a:t>Nombre habitacions dobles (2 per planta)</a:t>
                      </a:r>
                      <a:endParaRPr lang="es-ES" sz="1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tc>
                  <a:txBody>
                    <a:bodyPr/>
                    <a:lstStyle/>
                    <a:p>
                      <a:pPr algn="r">
                        <a:lnSpc>
                          <a:spcPct val="107000"/>
                        </a:lnSpc>
                        <a:spcBef>
                          <a:spcPts val="300"/>
                        </a:spcBef>
                        <a:spcAft>
                          <a:spcPts val="300"/>
                        </a:spcAft>
                      </a:pPr>
                      <a:r>
                        <a:rPr lang="ca-ES" sz="1500" dirty="0">
                          <a:solidFill>
                            <a:schemeClr val="tx1">
                              <a:lumMod val="95000"/>
                              <a:lumOff val="5000"/>
                            </a:schemeClr>
                          </a:solidFill>
                          <a:effectLst/>
                        </a:rPr>
                        <a:t>6</a:t>
                      </a:r>
                      <a:endParaRPr lang="es-ES" sz="1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extLst>
                  <a:ext uri="{0D108BD9-81ED-4DB2-BD59-A6C34878D82A}">
                    <a16:rowId xmlns:a16="http://schemas.microsoft.com/office/drawing/2014/main" xmlns="" val="65889158"/>
                  </a:ext>
                </a:extLst>
              </a:tr>
              <a:tr h="249786">
                <a:tc>
                  <a:txBody>
                    <a:bodyPr/>
                    <a:lstStyle/>
                    <a:p>
                      <a:pPr algn="just">
                        <a:lnSpc>
                          <a:spcPct val="107000"/>
                        </a:lnSpc>
                        <a:spcBef>
                          <a:spcPts val="300"/>
                        </a:spcBef>
                        <a:spcAft>
                          <a:spcPts val="300"/>
                        </a:spcAft>
                      </a:pPr>
                      <a:r>
                        <a:rPr lang="ca-ES" sz="1500" dirty="0">
                          <a:solidFill>
                            <a:schemeClr val="tx1">
                              <a:lumMod val="95000"/>
                              <a:lumOff val="5000"/>
                            </a:schemeClr>
                          </a:solidFill>
                          <a:effectLst/>
                        </a:rPr>
                        <a:t>Nombre habitacions de més de 2 residents</a:t>
                      </a:r>
                      <a:endParaRPr lang="es-ES" sz="1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tc>
                  <a:txBody>
                    <a:bodyPr/>
                    <a:lstStyle/>
                    <a:p>
                      <a:pPr algn="r">
                        <a:lnSpc>
                          <a:spcPct val="107000"/>
                        </a:lnSpc>
                        <a:spcBef>
                          <a:spcPts val="300"/>
                        </a:spcBef>
                        <a:spcAft>
                          <a:spcPts val="300"/>
                        </a:spcAft>
                      </a:pPr>
                      <a:r>
                        <a:rPr lang="ca-ES" sz="1500" dirty="0">
                          <a:solidFill>
                            <a:schemeClr val="tx1">
                              <a:lumMod val="95000"/>
                              <a:lumOff val="5000"/>
                            </a:schemeClr>
                          </a:solidFill>
                          <a:effectLst/>
                        </a:rPr>
                        <a:t>0</a:t>
                      </a:r>
                      <a:endParaRPr lang="es-ES" sz="1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extLst>
                  <a:ext uri="{0D108BD9-81ED-4DB2-BD59-A6C34878D82A}">
                    <a16:rowId xmlns:a16="http://schemas.microsoft.com/office/drawing/2014/main" xmlns="" val="1384627605"/>
                  </a:ext>
                </a:extLst>
              </a:tr>
              <a:tr h="249786">
                <a:tc>
                  <a:txBody>
                    <a:bodyPr/>
                    <a:lstStyle/>
                    <a:p>
                      <a:pPr algn="just">
                        <a:lnSpc>
                          <a:spcPct val="107000"/>
                        </a:lnSpc>
                        <a:spcBef>
                          <a:spcPts val="300"/>
                        </a:spcBef>
                        <a:spcAft>
                          <a:spcPts val="300"/>
                        </a:spcAft>
                      </a:pPr>
                      <a:r>
                        <a:rPr lang="ca-ES" sz="1500" dirty="0">
                          <a:solidFill>
                            <a:schemeClr val="tx1">
                              <a:lumMod val="95000"/>
                              <a:lumOff val="5000"/>
                            </a:schemeClr>
                          </a:solidFill>
                          <a:effectLst/>
                        </a:rPr>
                        <a:t>Nombre  ascensors</a:t>
                      </a:r>
                      <a:endParaRPr lang="es-ES" sz="1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tc>
                  <a:txBody>
                    <a:bodyPr/>
                    <a:lstStyle/>
                    <a:p>
                      <a:pPr algn="r">
                        <a:lnSpc>
                          <a:spcPct val="107000"/>
                        </a:lnSpc>
                        <a:spcBef>
                          <a:spcPts val="300"/>
                        </a:spcBef>
                        <a:spcAft>
                          <a:spcPts val="300"/>
                        </a:spcAft>
                      </a:pPr>
                      <a:r>
                        <a:rPr lang="ca-ES" sz="1500" dirty="0">
                          <a:solidFill>
                            <a:schemeClr val="tx1">
                              <a:lumMod val="95000"/>
                              <a:lumOff val="5000"/>
                            </a:schemeClr>
                          </a:solidFill>
                          <a:effectLst/>
                        </a:rPr>
                        <a:t>2</a:t>
                      </a:r>
                      <a:endParaRPr lang="es-ES" sz="1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extLst>
                  <a:ext uri="{0D108BD9-81ED-4DB2-BD59-A6C34878D82A}">
                    <a16:rowId xmlns:a16="http://schemas.microsoft.com/office/drawing/2014/main" xmlns="" val="2938526239"/>
                  </a:ext>
                </a:extLst>
              </a:tr>
              <a:tr h="249786">
                <a:tc>
                  <a:txBody>
                    <a:bodyPr/>
                    <a:lstStyle/>
                    <a:p>
                      <a:pPr algn="just">
                        <a:lnSpc>
                          <a:spcPct val="107000"/>
                        </a:lnSpc>
                        <a:spcAft>
                          <a:spcPts val="0"/>
                        </a:spcAft>
                      </a:pPr>
                      <a:r>
                        <a:rPr lang="ca-ES" sz="1500" dirty="0">
                          <a:solidFill>
                            <a:schemeClr val="tx1">
                              <a:lumMod val="95000"/>
                              <a:lumOff val="5000"/>
                            </a:schemeClr>
                          </a:solidFill>
                          <a:effectLst/>
                        </a:rPr>
                        <a:t>Sistema de ventilació i climatització del centre</a:t>
                      </a:r>
                      <a:endParaRPr lang="es-ES" sz="1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tc>
                  <a:txBody>
                    <a:bodyPr/>
                    <a:lstStyle/>
                    <a:p>
                      <a:pPr algn="r">
                        <a:lnSpc>
                          <a:spcPct val="107000"/>
                        </a:lnSpc>
                        <a:spcAft>
                          <a:spcPts val="0"/>
                        </a:spcAft>
                      </a:pPr>
                      <a:r>
                        <a:rPr lang="ca-ES" sz="1500" dirty="0">
                          <a:solidFill>
                            <a:schemeClr val="tx1">
                              <a:lumMod val="95000"/>
                              <a:lumOff val="5000"/>
                            </a:schemeClr>
                          </a:solidFill>
                          <a:effectLst/>
                        </a:rPr>
                        <a:t>Aire condicionat </a:t>
                      </a:r>
                      <a:endParaRPr lang="es-ES" sz="1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extLst>
                  <a:ext uri="{0D108BD9-81ED-4DB2-BD59-A6C34878D82A}">
                    <a16:rowId xmlns:a16="http://schemas.microsoft.com/office/drawing/2014/main" xmlns="" val="3928264391"/>
                  </a:ext>
                </a:extLst>
              </a:tr>
              <a:tr h="1336917">
                <a:tc>
                  <a:txBody>
                    <a:bodyPr/>
                    <a:lstStyle/>
                    <a:p>
                      <a:pPr algn="just">
                        <a:lnSpc>
                          <a:spcPct val="107000"/>
                        </a:lnSpc>
                        <a:spcAft>
                          <a:spcPts val="0"/>
                        </a:spcAft>
                      </a:pPr>
                      <a:r>
                        <a:rPr lang="ca-ES" sz="1500" dirty="0">
                          <a:solidFill>
                            <a:schemeClr val="tx1">
                              <a:lumMod val="95000"/>
                              <a:lumOff val="5000"/>
                            </a:schemeClr>
                          </a:solidFill>
                          <a:effectLst/>
                        </a:rPr>
                        <a:t>Existència d’espai exterior: (jardí, pati,..)</a:t>
                      </a:r>
                      <a:endParaRPr lang="es-ES" sz="1400" dirty="0">
                        <a:solidFill>
                          <a:schemeClr val="tx1">
                            <a:lumMod val="95000"/>
                            <a:lumOff val="5000"/>
                          </a:schemeClr>
                        </a:solidFill>
                        <a:effectLst/>
                      </a:endParaRPr>
                    </a:p>
                    <a:p>
                      <a:pPr marL="342900" lvl="0" indent="-342900" algn="just">
                        <a:lnSpc>
                          <a:spcPct val="107000"/>
                        </a:lnSpc>
                        <a:spcBef>
                          <a:spcPts val="1000"/>
                        </a:spcBef>
                        <a:spcAft>
                          <a:spcPts val="1000"/>
                        </a:spcAft>
                        <a:buFont typeface="Wingdings" panose="05000000000000000000" pitchFamily="2" charset="2"/>
                        <a:buChar char=""/>
                      </a:pPr>
                      <a:r>
                        <a:rPr lang="ca-ES" sz="1500" dirty="0">
                          <a:solidFill>
                            <a:schemeClr val="tx1">
                              <a:lumMod val="95000"/>
                              <a:lumOff val="5000"/>
                            </a:schemeClr>
                          </a:solidFill>
                          <a:effectLst/>
                        </a:rPr>
                        <a:t>Pati exterior (centre d’illa amb accés diferenciat a carrer) a planta baixa</a:t>
                      </a:r>
                      <a:endParaRPr lang="es-ES" sz="1400" dirty="0">
                        <a:solidFill>
                          <a:schemeClr val="tx1">
                            <a:lumMod val="95000"/>
                            <a:lumOff val="5000"/>
                          </a:schemeClr>
                        </a:solidFill>
                        <a:effectLst/>
                      </a:endParaRPr>
                    </a:p>
                    <a:p>
                      <a:pPr marL="342900" lvl="0" indent="-342900" algn="just">
                        <a:lnSpc>
                          <a:spcPct val="107000"/>
                        </a:lnSpc>
                        <a:spcBef>
                          <a:spcPts val="1000"/>
                        </a:spcBef>
                        <a:spcAft>
                          <a:spcPts val="1000"/>
                        </a:spcAft>
                        <a:buFont typeface="Wingdings" panose="05000000000000000000" pitchFamily="2" charset="2"/>
                        <a:buChar char=""/>
                      </a:pPr>
                      <a:r>
                        <a:rPr lang="ca-ES" sz="1500" dirty="0">
                          <a:solidFill>
                            <a:schemeClr val="tx1">
                              <a:lumMod val="95000"/>
                              <a:lumOff val="5000"/>
                            </a:schemeClr>
                          </a:solidFill>
                          <a:effectLst/>
                        </a:rPr>
                        <a:t>Terrat practicable a planta 6a.</a:t>
                      </a:r>
                      <a:endParaRPr lang="es-ES" sz="1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tc>
                  <a:txBody>
                    <a:bodyPr/>
                    <a:lstStyle/>
                    <a:p>
                      <a:pPr algn="r">
                        <a:lnSpc>
                          <a:spcPct val="107000"/>
                        </a:lnSpc>
                        <a:spcAft>
                          <a:spcPts val="0"/>
                        </a:spcAft>
                      </a:pPr>
                      <a:r>
                        <a:rPr lang="ca-ES" sz="1500" dirty="0">
                          <a:solidFill>
                            <a:schemeClr val="tx1">
                              <a:lumMod val="95000"/>
                              <a:lumOff val="5000"/>
                            </a:schemeClr>
                          </a:solidFill>
                          <a:effectLst/>
                        </a:rPr>
                        <a:t>2</a:t>
                      </a:r>
                      <a:endParaRPr lang="es-ES" sz="1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extLst>
                  <a:ext uri="{0D108BD9-81ED-4DB2-BD59-A6C34878D82A}">
                    <a16:rowId xmlns:a16="http://schemas.microsoft.com/office/drawing/2014/main" xmlns="" val="296806177"/>
                  </a:ext>
                </a:extLst>
              </a:tr>
              <a:tr h="1128845">
                <a:tc gridSpan="2">
                  <a:txBody>
                    <a:bodyPr/>
                    <a:lstStyle/>
                    <a:p>
                      <a:pPr algn="just">
                        <a:lnSpc>
                          <a:spcPct val="107000"/>
                        </a:lnSpc>
                        <a:spcAft>
                          <a:spcPts val="0"/>
                        </a:spcAft>
                      </a:pPr>
                      <a:r>
                        <a:rPr lang="ca-ES" sz="1500" dirty="0">
                          <a:solidFill>
                            <a:schemeClr val="tx1">
                              <a:lumMod val="95000"/>
                              <a:lumOff val="5000"/>
                            </a:schemeClr>
                          </a:solidFill>
                          <a:effectLst/>
                        </a:rPr>
                        <a:t>Aire condicionat   SÍ </a:t>
                      </a:r>
                      <a:endParaRPr lang="es-ES" sz="1400" dirty="0">
                        <a:solidFill>
                          <a:schemeClr val="tx1">
                            <a:lumMod val="95000"/>
                            <a:lumOff val="5000"/>
                          </a:schemeClr>
                        </a:solidFill>
                        <a:effectLst/>
                      </a:endParaRPr>
                    </a:p>
                    <a:p>
                      <a:pPr algn="just">
                        <a:lnSpc>
                          <a:spcPct val="107000"/>
                        </a:lnSpc>
                        <a:spcAft>
                          <a:spcPts val="0"/>
                        </a:spcAft>
                      </a:pPr>
                      <a:r>
                        <a:rPr lang="ca-ES" sz="1500" dirty="0">
                          <a:solidFill>
                            <a:schemeClr val="tx1">
                              <a:lumMod val="95000"/>
                              <a:lumOff val="5000"/>
                            </a:schemeClr>
                          </a:solidFill>
                          <a:effectLst/>
                        </a:rPr>
                        <a:t>Desconnectat des de 23 d’abril</a:t>
                      </a:r>
                      <a:endParaRPr lang="es-ES" sz="1400" dirty="0">
                        <a:solidFill>
                          <a:schemeClr val="tx1">
                            <a:lumMod val="95000"/>
                            <a:lumOff val="5000"/>
                          </a:schemeClr>
                        </a:solidFill>
                        <a:effectLst/>
                      </a:endParaRPr>
                    </a:p>
                    <a:p>
                      <a:pPr algn="just">
                        <a:lnSpc>
                          <a:spcPct val="107000"/>
                        </a:lnSpc>
                        <a:spcAft>
                          <a:spcPts val="0"/>
                        </a:spcAft>
                      </a:pPr>
                      <a:r>
                        <a:rPr lang="ca-ES" sz="1500" dirty="0" err="1">
                          <a:solidFill>
                            <a:schemeClr val="tx1">
                              <a:lumMod val="95000"/>
                              <a:lumOff val="5000"/>
                            </a:schemeClr>
                          </a:solidFill>
                          <a:effectLst/>
                        </a:rPr>
                        <a:t>Reconnectat</a:t>
                      </a:r>
                      <a:r>
                        <a:rPr lang="ca-ES" sz="1500" dirty="0">
                          <a:solidFill>
                            <a:schemeClr val="tx1">
                              <a:lumMod val="95000"/>
                              <a:lumOff val="5000"/>
                            </a:schemeClr>
                          </a:solidFill>
                          <a:effectLst/>
                        </a:rPr>
                        <a:t> al final de l’estat d’alarma </a:t>
                      </a:r>
                      <a:endParaRPr lang="es-ES" sz="1400" dirty="0">
                        <a:solidFill>
                          <a:schemeClr val="tx1">
                            <a:lumMod val="95000"/>
                            <a:lumOff val="5000"/>
                          </a:schemeClr>
                        </a:solidFill>
                        <a:effectLst/>
                      </a:endParaRPr>
                    </a:p>
                    <a:p>
                      <a:pPr algn="just">
                        <a:lnSpc>
                          <a:spcPct val="107000"/>
                        </a:lnSpc>
                        <a:spcAft>
                          <a:spcPts val="0"/>
                        </a:spcAft>
                      </a:pPr>
                      <a:r>
                        <a:rPr lang="ca-ES" sz="1500" u="sng" dirty="0">
                          <a:solidFill>
                            <a:srgbClr val="FF0000"/>
                          </a:solidFill>
                          <a:effectLst/>
                        </a:rPr>
                        <a:t>Es desconnectarà IMMEDIATAMENT en cas de cas positiu o sospitós de COVID.</a:t>
                      </a:r>
                      <a:endParaRPr lang="es-ES" sz="1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88408" marR="88408" marT="0" marB="0">
                    <a:solidFill>
                      <a:schemeClr val="bg1">
                        <a:alpha val="23000"/>
                      </a:schemeClr>
                    </a:solidFill>
                  </a:tcPr>
                </a:tc>
                <a:tc hMerge="1">
                  <a:txBody>
                    <a:bodyPr/>
                    <a:lstStyle/>
                    <a:p>
                      <a:endParaRPr lang="es-ES"/>
                    </a:p>
                  </a:txBody>
                  <a:tcPr/>
                </a:tc>
                <a:extLst>
                  <a:ext uri="{0D108BD9-81ED-4DB2-BD59-A6C34878D82A}">
                    <a16:rowId xmlns:a16="http://schemas.microsoft.com/office/drawing/2014/main" xmlns="" val="2825270503"/>
                  </a:ext>
                </a:extLst>
              </a:tr>
            </a:tbl>
          </a:graphicData>
        </a:graphic>
      </p:graphicFrame>
    </p:spTree>
    <p:extLst>
      <p:ext uri="{BB962C8B-B14F-4D97-AF65-F5344CB8AC3E}">
        <p14:creationId xmlns:p14="http://schemas.microsoft.com/office/powerpoint/2010/main" val="28023895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94F726A-5255-4D08-BE97-EBDE6EBBFBE4}"/>
              </a:ext>
            </a:extLst>
          </p:cNvPr>
          <p:cNvSpPr>
            <a:spLocks noGrp="1"/>
          </p:cNvSpPr>
          <p:nvPr>
            <p:ph type="title"/>
          </p:nvPr>
        </p:nvSpPr>
        <p:spPr>
          <a:xfrm>
            <a:off x="838200" y="565150"/>
            <a:ext cx="10515600" cy="1325563"/>
          </a:xfrm>
        </p:spPr>
        <p:txBody>
          <a:bodyPr>
            <a:noAutofit/>
          </a:bodyPr>
          <a:lstStyle/>
          <a:p>
            <a:pPr algn="just"/>
            <a:r>
              <a:rPr lang="ca-ES" sz="2800" b="1" dirty="0">
                <a:solidFill>
                  <a:srgbClr val="92D050"/>
                </a:solidFill>
              </a:rPr>
              <a:t>Pla de </a:t>
            </a:r>
            <a:r>
              <a:rPr lang="ca-ES" sz="2800" b="1" dirty="0" err="1">
                <a:solidFill>
                  <a:srgbClr val="92D050"/>
                </a:solidFill>
              </a:rPr>
              <a:t>sectorització</a:t>
            </a:r>
            <a:r>
              <a:rPr lang="ca-ES" sz="2800" b="1" dirty="0">
                <a:solidFill>
                  <a:srgbClr val="92D050"/>
                </a:solidFill>
              </a:rPr>
              <a:t> amb categorització dels espais en zona verda, zona groga i zona vermella i amb especificació per les diferents zones del tipus de resident pel que fa a la situació de COVID-19 </a:t>
            </a:r>
            <a:endParaRPr lang="es-ES" sz="2800" dirty="0">
              <a:solidFill>
                <a:srgbClr val="92D050"/>
              </a:solidFill>
            </a:endParaRPr>
          </a:p>
        </p:txBody>
      </p:sp>
      <p:sp>
        <p:nvSpPr>
          <p:cNvPr id="3" name="Marcador de contenido 2">
            <a:extLst>
              <a:ext uri="{FF2B5EF4-FFF2-40B4-BE49-F238E27FC236}">
                <a16:creationId xmlns:a16="http://schemas.microsoft.com/office/drawing/2014/main" xmlns="" id="{F03D6CAA-E58B-4D8C-BC29-7DB241ECC361}"/>
              </a:ext>
            </a:extLst>
          </p:cNvPr>
          <p:cNvSpPr>
            <a:spLocks noGrp="1"/>
          </p:cNvSpPr>
          <p:nvPr>
            <p:ph idx="1"/>
          </p:nvPr>
        </p:nvSpPr>
        <p:spPr>
          <a:xfrm>
            <a:off x="838200" y="2141537"/>
            <a:ext cx="10515600" cy="4351338"/>
          </a:xfrm>
          <a:ln>
            <a:solidFill>
              <a:schemeClr val="tx1"/>
            </a:solidFill>
          </a:ln>
        </p:spPr>
        <p:txBody>
          <a:bodyPr>
            <a:normAutofit fontScale="55000" lnSpcReduction="20000"/>
          </a:bodyPr>
          <a:lstStyle/>
          <a:p>
            <a:pPr marL="0" indent="0">
              <a:buNone/>
            </a:pPr>
            <a:endParaRPr lang="ca-ES" sz="2900" dirty="0"/>
          </a:p>
          <a:p>
            <a:pPr marL="0" indent="0">
              <a:buNone/>
            </a:pPr>
            <a:r>
              <a:rPr lang="ca-ES" sz="3300" b="1" dirty="0"/>
              <a:t>Objectius de la </a:t>
            </a:r>
            <a:r>
              <a:rPr lang="ca-ES" sz="3300" b="1" dirty="0" err="1"/>
              <a:t>sectorització</a:t>
            </a:r>
            <a:r>
              <a:rPr lang="ca-ES" sz="3300" b="1" dirty="0"/>
              <a:t> dels malalts de COVID-19: </a:t>
            </a:r>
            <a:r>
              <a:rPr lang="ca-ES" sz="2900" dirty="0"/>
              <a:t>trencar la cadena de transmissió de la malaltia i reduir la morbi</a:t>
            </a:r>
            <a:r>
              <a:rPr lang="ca-ES" sz="2900" u="sng" dirty="0"/>
              <a:t>m</a:t>
            </a:r>
            <a:r>
              <a:rPr lang="ca-ES" sz="2900" dirty="0"/>
              <a:t>ortalitat. </a:t>
            </a:r>
          </a:p>
          <a:p>
            <a:pPr marL="0" indent="0" fontAlgn="base">
              <a:buNone/>
            </a:pPr>
            <a:r>
              <a:rPr lang="ca-ES" sz="2900" dirty="0"/>
              <a:t>Es pretén donar les indicacions per ajudar a garantir la seguretat dels residents i dels professionals que els atenen durant la crisi de la COVID-19. </a:t>
            </a:r>
            <a:endParaRPr lang="es-ES" sz="2900" dirty="0"/>
          </a:p>
          <a:p>
            <a:pPr marL="0" indent="0" fontAlgn="base">
              <a:buNone/>
            </a:pPr>
            <a:r>
              <a:rPr lang="ca-ES" sz="2900" dirty="0"/>
              <a:t>Les accions que comporta la SECTORITZACIÓ suposen:</a:t>
            </a:r>
            <a:endParaRPr lang="es-ES" sz="2900" dirty="0"/>
          </a:p>
          <a:p>
            <a:pPr lvl="0" fontAlgn="base"/>
            <a:r>
              <a:rPr lang="ca-ES" sz="2900" dirty="0">
                <a:solidFill>
                  <a:schemeClr val="bg1">
                    <a:lumMod val="50000"/>
                  </a:schemeClr>
                </a:solidFill>
              </a:rPr>
              <a:t>identificar possibles casos de COVID-19;</a:t>
            </a:r>
            <a:endParaRPr lang="es-ES" sz="2900" dirty="0">
              <a:solidFill>
                <a:schemeClr val="bg1">
                  <a:lumMod val="50000"/>
                </a:schemeClr>
              </a:solidFill>
            </a:endParaRPr>
          </a:p>
          <a:p>
            <a:pPr lvl="0" fontAlgn="base"/>
            <a:r>
              <a:rPr lang="ca-ES" sz="2900" dirty="0">
                <a:solidFill>
                  <a:schemeClr val="bg1">
                    <a:lumMod val="50000"/>
                  </a:schemeClr>
                </a:solidFill>
              </a:rPr>
              <a:t>analitzar la situació sanitària de la infraestructura pròpia;</a:t>
            </a:r>
            <a:endParaRPr lang="es-ES" sz="2900" dirty="0">
              <a:solidFill>
                <a:schemeClr val="bg1">
                  <a:lumMod val="50000"/>
                </a:schemeClr>
              </a:solidFill>
            </a:endParaRPr>
          </a:p>
          <a:p>
            <a:pPr lvl="0" fontAlgn="base"/>
            <a:r>
              <a:rPr lang="ca-ES" sz="2900" dirty="0">
                <a:solidFill>
                  <a:schemeClr val="bg1">
                    <a:lumMod val="50000"/>
                  </a:schemeClr>
                </a:solidFill>
              </a:rPr>
              <a:t>establir mesures correctores en l’ús de la infraestructura i els fluxos de treball, i</a:t>
            </a:r>
            <a:endParaRPr lang="es-ES" sz="2900" dirty="0">
              <a:solidFill>
                <a:schemeClr val="bg1">
                  <a:lumMod val="50000"/>
                </a:schemeClr>
              </a:solidFill>
            </a:endParaRPr>
          </a:p>
          <a:p>
            <a:pPr lvl="0" fontAlgn="base"/>
            <a:r>
              <a:rPr lang="ca-ES" sz="2900" dirty="0">
                <a:solidFill>
                  <a:schemeClr val="bg1">
                    <a:lumMod val="50000"/>
                  </a:schemeClr>
                </a:solidFill>
              </a:rPr>
              <a:t>guiar en els punts crítics (com són el vestit i desvestit del personal assistencial, etc.). </a:t>
            </a:r>
            <a:br>
              <a:rPr lang="ca-ES" sz="2900" dirty="0">
                <a:solidFill>
                  <a:schemeClr val="bg1">
                    <a:lumMod val="50000"/>
                  </a:schemeClr>
                </a:solidFill>
              </a:rPr>
            </a:br>
            <a:r>
              <a:rPr lang="ca-ES" sz="2900" dirty="0"/>
              <a:t> </a:t>
            </a:r>
            <a:endParaRPr lang="es-ES" sz="2900" dirty="0"/>
          </a:p>
          <a:p>
            <a:pPr marL="0" indent="0" fontAlgn="base">
              <a:buNone/>
            </a:pPr>
            <a:r>
              <a:rPr lang="ca-ES" sz="2900" dirty="0"/>
              <a:t>En l’acció de </a:t>
            </a:r>
            <a:r>
              <a:rPr lang="ca-ES" sz="2900" dirty="0" err="1"/>
              <a:t>sectorització</a:t>
            </a:r>
            <a:r>
              <a:rPr lang="ca-ES" sz="2900" dirty="0"/>
              <a:t> hi ha 3 tipus de </a:t>
            </a:r>
            <a:r>
              <a:rPr lang="ca-ES" sz="2900" cap="all" dirty="0"/>
              <a:t>Responsabilitats:</a:t>
            </a:r>
            <a:endParaRPr lang="es-ES" sz="2900" dirty="0"/>
          </a:p>
          <a:p>
            <a:pPr lvl="0" fontAlgn="base"/>
            <a:r>
              <a:rPr lang="ca-ES" sz="2900" b="1" dirty="0">
                <a:solidFill>
                  <a:schemeClr val="bg1">
                    <a:lumMod val="50000"/>
                  </a:schemeClr>
                </a:solidFill>
              </a:rPr>
              <a:t>Disseny.</a:t>
            </a:r>
            <a:r>
              <a:rPr lang="ca-ES" sz="2900" dirty="0">
                <a:solidFill>
                  <a:schemeClr val="bg1">
                    <a:lumMod val="50000"/>
                  </a:schemeClr>
                </a:solidFill>
              </a:rPr>
              <a:t> la direcció tècnica i l’Equip Multidisciplinari</a:t>
            </a:r>
            <a:endParaRPr lang="es-ES" sz="2900" dirty="0">
              <a:solidFill>
                <a:schemeClr val="bg1">
                  <a:lumMod val="50000"/>
                </a:schemeClr>
              </a:solidFill>
            </a:endParaRPr>
          </a:p>
          <a:p>
            <a:pPr lvl="0" fontAlgn="base"/>
            <a:r>
              <a:rPr lang="ca-ES" sz="2900" b="1" dirty="0">
                <a:solidFill>
                  <a:schemeClr val="bg1">
                    <a:lumMod val="50000"/>
                  </a:schemeClr>
                </a:solidFill>
              </a:rPr>
              <a:t>Execució: </a:t>
            </a:r>
            <a:r>
              <a:rPr lang="ca-ES" sz="2900" dirty="0">
                <a:solidFill>
                  <a:schemeClr val="bg1">
                    <a:lumMod val="50000"/>
                  </a:schemeClr>
                </a:solidFill>
              </a:rPr>
              <a:t>el personal assistencial del centre.</a:t>
            </a:r>
            <a:endParaRPr lang="es-ES" sz="2900" dirty="0">
              <a:solidFill>
                <a:schemeClr val="bg1">
                  <a:lumMod val="50000"/>
                </a:schemeClr>
              </a:solidFill>
            </a:endParaRPr>
          </a:p>
          <a:p>
            <a:pPr lvl="0" fontAlgn="base"/>
            <a:r>
              <a:rPr lang="ca-ES" sz="2900" b="1" dirty="0">
                <a:solidFill>
                  <a:schemeClr val="bg1">
                    <a:lumMod val="50000"/>
                  </a:schemeClr>
                </a:solidFill>
              </a:rPr>
              <a:t>Supervisió:</a:t>
            </a:r>
            <a:r>
              <a:rPr lang="ca-ES" sz="2900" dirty="0">
                <a:solidFill>
                  <a:schemeClr val="bg1">
                    <a:lumMod val="50000"/>
                  </a:schemeClr>
                </a:solidFill>
              </a:rPr>
              <a:t> la direcció tècnica i l’Equip Multidisciplinari i responsables de qualitat de cada torn.</a:t>
            </a:r>
            <a:endParaRPr lang="es-ES" sz="2900" dirty="0">
              <a:solidFill>
                <a:schemeClr val="bg1">
                  <a:lumMod val="50000"/>
                </a:schemeClr>
              </a:solidFill>
            </a:endParaRPr>
          </a:p>
          <a:p>
            <a:endParaRPr lang="es-ES" dirty="0"/>
          </a:p>
        </p:txBody>
      </p:sp>
    </p:spTree>
    <p:extLst>
      <p:ext uri="{BB962C8B-B14F-4D97-AF65-F5344CB8AC3E}">
        <p14:creationId xmlns:p14="http://schemas.microsoft.com/office/powerpoint/2010/main" val="28620764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ABE3233-1F97-406E-8B50-48C9282EB1C3}"/>
              </a:ext>
            </a:extLst>
          </p:cNvPr>
          <p:cNvSpPr>
            <a:spLocks noGrp="1"/>
          </p:cNvSpPr>
          <p:nvPr>
            <p:ph type="title"/>
          </p:nvPr>
        </p:nvSpPr>
        <p:spPr/>
        <p:txBody>
          <a:bodyPr>
            <a:normAutofit/>
          </a:bodyPr>
          <a:lstStyle/>
          <a:p>
            <a:pPr algn="ctr"/>
            <a:r>
              <a:rPr lang="ca-ES" sz="3600" b="1" u="sng" dirty="0">
                <a:solidFill>
                  <a:srgbClr val="92D050"/>
                </a:solidFill>
              </a:rPr>
              <a:t>PASSOS DE LA SECTORITZACIÓ</a:t>
            </a:r>
            <a:endParaRPr lang="es-ES" sz="3600" dirty="0">
              <a:solidFill>
                <a:srgbClr val="92D050"/>
              </a:solidFill>
            </a:endParaRPr>
          </a:p>
        </p:txBody>
      </p:sp>
      <p:sp>
        <p:nvSpPr>
          <p:cNvPr id="10" name="Rectangle 2">
            <a:extLst>
              <a:ext uri="{FF2B5EF4-FFF2-40B4-BE49-F238E27FC236}">
                <a16:creationId xmlns:a16="http://schemas.microsoft.com/office/drawing/2014/main" xmlns="" id="{8FED79ED-C80D-47C8-BE56-DE4EDA201992}"/>
              </a:ext>
            </a:extLst>
          </p:cNvPr>
          <p:cNvSpPr>
            <a:spLocks noChangeArrowheads="1"/>
          </p:cNvSpPr>
          <p:nvPr/>
        </p:nvSpPr>
        <p:spPr bwMode="auto">
          <a:xfrm>
            <a:off x="2007781" y="1371711"/>
            <a:ext cx="10515600" cy="4663439"/>
          </a:xfrm>
          <a:prstGeom prst="rect">
            <a:avLst/>
          </a:prstGeom>
          <a:ln w="9525">
            <a:no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lnSpcReduction="10000"/>
          </a:bodyPr>
          <a:lstStyle/>
          <a:p>
            <a:pPr marL="0" marR="0" lvl="0" indent="0" defTabSz="914400" fontAlgn="base">
              <a:lnSpc>
                <a:spcPct val="90000"/>
              </a:lnSpc>
              <a:spcBef>
                <a:spcPct val="0"/>
              </a:spcBef>
              <a:spcAft>
                <a:spcPts val="600"/>
              </a:spcAft>
              <a:buClrTx/>
              <a:buSzTx/>
              <a:tabLst/>
            </a:pPr>
            <a:endParaRPr kumimoji="0" lang="en-US" altLang="es-ES" sz="2000" b="1" i="0" strike="noStrike" cap="none" normalizeH="0" baseline="0" dirty="0">
              <a:ln>
                <a:noFill/>
              </a:ln>
              <a:solidFill>
                <a:schemeClr val="tx1">
                  <a:lumMod val="95000"/>
                  <a:lumOff val="5000"/>
                </a:schemeClr>
              </a:solidFill>
              <a:effectLst/>
              <a:latin typeface="Arial" panose="020B0604020202020204" pitchFamily="34" charset="0"/>
              <a:ea typeface="+mj-ea"/>
              <a:cs typeface="Arial" panose="020B0604020202020204" pitchFamily="34" charset="0"/>
            </a:endParaRPr>
          </a:p>
          <a:p>
            <a:pPr marL="0" marR="0" lvl="0" indent="0" defTabSz="914400" fontAlgn="base">
              <a:lnSpc>
                <a:spcPct val="90000"/>
              </a:lnSpc>
              <a:spcBef>
                <a:spcPct val="0"/>
              </a:spcBef>
              <a:spcAft>
                <a:spcPts val="600"/>
              </a:spcAft>
              <a:buClrTx/>
              <a:buSzTx/>
              <a:tabLst/>
            </a:pPr>
            <a:endParaRPr lang="en-US" altLang="es-ES" sz="2000" b="1" dirty="0">
              <a:solidFill>
                <a:schemeClr val="tx1">
                  <a:lumMod val="95000"/>
                  <a:lumOff val="5000"/>
                </a:schemeClr>
              </a:solidFill>
              <a:latin typeface="Arial" panose="020B0604020202020204" pitchFamily="34" charset="0"/>
              <a:ea typeface="+mj-ea"/>
              <a:cs typeface="Arial" panose="020B0604020202020204" pitchFamily="34" charset="0"/>
            </a:endParaRPr>
          </a:p>
          <a:p>
            <a:pPr marL="0" marR="0" lvl="0" indent="0" defTabSz="914400" fontAlgn="base">
              <a:lnSpc>
                <a:spcPct val="90000"/>
              </a:lnSpc>
              <a:spcBef>
                <a:spcPct val="0"/>
              </a:spcBef>
              <a:spcAft>
                <a:spcPts val="600"/>
              </a:spcAft>
              <a:buClrTx/>
              <a:buSzTx/>
              <a:tabLst/>
            </a:pPr>
            <a:endParaRPr kumimoji="0" lang="en-US" altLang="es-ES" sz="2000" b="1" i="0" strike="noStrike" cap="none" normalizeH="0" baseline="0" dirty="0">
              <a:ln>
                <a:noFill/>
              </a:ln>
              <a:solidFill>
                <a:schemeClr val="tx1">
                  <a:lumMod val="95000"/>
                  <a:lumOff val="5000"/>
                </a:schemeClr>
              </a:solidFill>
              <a:effectLst/>
              <a:latin typeface="Arial" panose="020B0604020202020204" pitchFamily="34" charset="0"/>
              <a:ea typeface="+mj-ea"/>
              <a:cs typeface="Arial" panose="020B0604020202020204" pitchFamily="34" charset="0"/>
            </a:endParaRPr>
          </a:p>
          <a:p>
            <a:pPr marL="0" marR="0" lvl="0" indent="0" defTabSz="914400" fontAlgn="base">
              <a:lnSpc>
                <a:spcPct val="90000"/>
              </a:lnSpc>
              <a:spcBef>
                <a:spcPct val="0"/>
              </a:spcBef>
              <a:spcAft>
                <a:spcPts val="600"/>
              </a:spcAft>
              <a:buClrTx/>
              <a:buSzTx/>
              <a:tabLst/>
            </a:pPr>
            <a:r>
              <a:rPr kumimoji="0" lang="en-US" altLang="es-ES" sz="2000" b="1" i="0" strike="noStrike" cap="none" normalizeH="0" baseline="0" dirty="0">
                <a:ln>
                  <a:noFill/>
                </a:ln>
                <a:solidFill>
                  <a:schemeClr val="tx1">
                    <a:lumMod val="95000"/>
                    <a:lumOff val="5000"/>
                  </a:schemeClr>
                </a:solidFill>
                <a:effectLst/>
                <a:latin typeface="Arial" panose="020B0604020202020204" pitchFamily="34" charset="0"/>
                <a:ea typeface="+mj-ea"/>
                <a:cs typeface="Arial" panose="020B0604020202020204" pitchFamily="34" charset="0"/>
              </a:rPr>
              <a:t>PAS 1. DISSENY DE LA SECTORITZACIÓ DE LA LLAR-RESIDÈNCIA</a:t>
            </a:r>
          </a:p>
          <a:p>
            <a:pPr marL="0" marR="0" lvl="0" indent="0" defTabSz="914400" fontAlgn="base">
              <a:lnSpc>
                <a:spcPct val="90000"/>
              </a:lnSpc>
              <a:spcBef>
                <a:spcPct val="0"/>
              </a:spcBef>
              <a:spcAft>
                <a:spcPts val="600"/>
              </a:spcAft>
              <a:buClrTx/>
              <a:buSzTx/>
              <a:tabLst/>
            </a:pPr>
            <a:endParaRPr kumimoji="0" lang="en-US" altLang="es-ES" sz="2000" b="1" i="0" strike="noStrike" cap="none" normalizeH="0" baseline="0" dirty="0">
              <a:ln>
                <a:noFill/>
              </a:ln>
              <a:solidFill>
                <a:schemeClr val="tx1">
                  <a:lumMod val="95000"/>
                  <a:lumOff val="5000"/>
                </a:schemeClr>
              </a:solidFill>
              <a:effectLst/>
              <a:latin typeface="Arial" panose="020B0604020202020204" pitchFamily="34" charset="0"/>
              <a:ea typeface="+mj-ea"/>
              <a:cs typeface="Arial" panose="020B0604020202020204" pitchFamily="34" charset="0"/>
            </a:endParaRPr>
          </a:p>
          <a:p>
            <a:pPr defTabSz="914400" fontAlgn="base">
              <a:lnSpc>
                <a:spcPct val="90000"/>
              </a:lnSpc>
              <a:spcBef>
                <a:spcPct val="0"/>
              </a:spcBef>
              <a:spcAft>
                <a:spcPts val="600"/>
              </a:spcAft>
            </a:pPr>
            <a:r>
              <a:rPr lang="ca-ES" sz="2000" b="1" dirty="0">
                <a:latin typeface="Arial" panose="020B0604020202020204" pitchFamily="34" charset="0"/>
                <a:cs typeface="Arial" panose="020B0604020202020204" pitchFamily="34" charset="0"/>
              </a:rPr>
              <a:t>PAS 2. RECAPTACIÓ D’INFORMACIÓ I ANÀLISI DE LA LLAR-R.	</a:t>
            </a:r>
          </a:p>
          <a:p>
            <a:pPr defTabSz="914400" fontAlgn="base">
              <a:lnSpc>
                <a:spcPct val="90000"/>
              </a:lnSpc>
              <a:spcBef>
                <a:spcPct val="0"/>
              </a:spcBef>
              <a:spcAft>
                <a:spcPts val="600"/>
              </a:spcAft>
            </a:pPr>
            <a:endParaRPr lang="es-ES" sz="2000" dirty="0">
              <a:latin typeface="Arial" panose="020B0604020202020204" pitchFamily="34" charset="0"/>
              <a:cs typeface="Arial" panose="020B0604020202020204" pitchFamily="34" charset="0"/>
            </a:endParaRPr>
          </a:p>
          <a:p>
            <a:pPr defTabSz="914400" fontAlgn="base">
              <a:lnSpc>
                <a:spcPct val="90000"/>
              </a:lnSpc>
              <a:spcBef>
                <a:spcPct val="0"/>
              </a:spcBef>
              <a:spcAft>
                <a:spcPts val="600"/>
              </a:spcAft>
            </a:pPr>
            <a:r>
              <a:rPr lang="ca-ES" sz="2000" b="1" dirty="0">
                <a:latin typeface="Arial" panose="020B0604020202020204" pitchFamily="34" charset="0"/>
                <a:cs typeface="Arial" panose="020B0604020202020204" pitchFamily="34" charset="0"/>
              </a:rPr>
              <a:t>PAS 3. </a:t>
            </a:r>
            <a:r>
              <a:rPr lang="ca-ES" sz="2000" b="1" cap="all" dirty="0">
                <a:latin typeface="Arial" panose="020B0604020202020204" pitchFamily="34" charset="0"/>
                <a:cs typeface="Arial" panose="020B0604020202020204" pitchFamily="34" charset="0"/>
              </a:rPr>
              <a:t>Reubicació de residents				</a:t>
            </a:r>
          </a:p>
          <a:p>
            <a:pPr defTabSz="914400" fontAlgn="base">
              <a:lnSpc>
                <a:spcPct val="90000"/>
              </a:lnSpc>
              <a:spcBef>
                <a:spcPct val="0"/>
              </a:spcBef>
              <a:spcAft>
                <a:spcPts val="600"/>
              </a:spcAft>
            </a:pPr>
            <a:r>
              <a:rPr lang="ca-ES" sz="2000" b="1" cap="all" dirty="0">
                <a:latin typeface="Arial" panose="020B0604020202020204" pitchFamily="34" charset="0"/>
                <a:cs typeface="Arial" panose="020B0604020202020204" pitchFamily="34" charset="0"/>
              </a:rPr>
              <a:t>		</a:t>
            </a:r>
            <a:endParaRPr lang="es-ES" sz="2000" dirty="0">
              <a:latin typeface="Arial" panose="020B0604020202020204" pitchFamily="34" charset="0"/>
              <a:cs typeface="Arial" panose="020B0604020202020204" pitchFamily="34" charset="0"/>
            </a:endParaRPr>
          </a:p>
          <a:p>
            <a:pPr lvl="0" defTabSz="914400" fontAlgn="base">
              <a:lnSpc>
                <a:spcPct val="90000"/>
              </a:lnSpc>
              <a:spcBef>
                <a:spcPct val="0"/>
              </a:spcBef>
              <a:spcAft>
                <a:spcPts val="600"/>
              </a:spcAft>
            </a:pPr>
            <a:r>
              <a:rPr lang="ca-ES" sz="2000" b="1" cap="all" dirty="0">
                <a:latin typeface="Arial" panose="020B0604020202020204" pitchFamily="34" charset="0"/>
                <a:cs typeface="Arial" panose="020B0604020202020204" pitchFamily="34" charset="0"/>
              </a:rPr>
              <a:t>PAS 4. Divisió, desinfecció i senyalització dels espais	</a:t>
            </a:r>
          </a:p>
          <a:p>
            <a:pPr lvl="0" defTabSz="914400" fontAlgn="base">
              <a:lnSpc>
                <a:spcPct val="90000"/>
              </a:lnSpc>
              <a:spcBef>
                <a:spcPct val="0"/>
              </a:spcBef>
              <a:spcAft>
                <a:spcPts val="600"/>
              </a:spcAft>
            </a:pPr>
            <a:r>
              <a:rPr lang="ca-ES" sz="2000" b="1" cap="all" dirty="0">
                <a:latin typeface="Arial" panose="020B0604020202020204" pitchFamily="34" charset="0"/>
                <a:cs typeface="Arial" panose="020B0604020202020204" pitchFamily="34" charset="0"/>
              </a:rPr>
              <a:t> </a:t>
            </a:r>
          </a:p>
          <a:p>
            <a:pPr lvl="0" defTabSz="914400" fontAlgn="base">
              <a:lnSpc>
                <a:spcPct val="90000"/>
              </a:lnSpc>
              <a:spcBef>
                <a:spcPct val="0"/>
              </a:spcBef>
              <a:spcAft>
                <a:spcPts val="600"/>
              </a:spcAft>
            </a:pPr>
            <a:r>
              <a:rPr lang="ca-ES" sz="2000" b="1" cap="all" dirty="0">
                <a:latin typeface="Arial" panose="020B0604020202020204" pitchFamily="34" charset="0"/>
                <a:cs typeface="Arial" panose="020B0604020202020204" pitchFamily="34" charset="0"/>
              </a:rPr>
              <a:t>PAS 5. Reajustament dels fluxos de treball	</a:t>
            </a:r>
          </a:p>
          <a:p>
            <a:pPr lvl="0" defTabSz="914400" fontAlgn="base">
              <a:lnSpc>
                <a:spcPct val="90000"/>
              </a:lnSpc>
              <a:spcBef>
                <a:spcPct val="0"/>
              </a:spcBef>
              <a:spcAft>
                <a:spcPts val="600"/>
              </a:spcAft>
            </a:pPr>
            <a:r>
              <a:rPr lang="ca-ES" sz="2000" b="1" cap="all" dirty="0">
                <a:latin typeface="Arial" panose="020B0604020202020204" pitchFamily="34" charset="0"/>
                <a:cs typeface="Arial" panose="020B0604020202020204" pitchFamily="34" charset="0"/>
              </a:rPr>
              <a:t>	</a:t>
            </a:r>
          </a:p>
          <a:p>
            <a:pPr defTabSz="914400" fontAlgn="base">
              <a:lnSpc>
                <a:spcPct val="90000"/>
              </a:lnSpc>
              <a:spcBef>
                <a:spcPct val="0"/>
              </a:spcBef>
              <a:spcAft>
                <a:spcPts val="600"/>
              </a:spcAft>
            </a:pPr>
            <a:r>
              <a:rPr lang="ca-ES" sz="2000" b="1" cap="all" dirty="0">
                <a:latin typeface="Arial" panose="020B0604020202020204" pitchFamily="34" charset="0"/>
                <a:cs typeface="Arial" panose="020B0604020202020204" pitchFamily="34" charset="0"/>
              </a:rPr>
              <a:t>PAS 6. Monitoratge dels canvis i detecció d’altres necessitats</a:t>
            </a:r>
            <a:endParaRPr lang="es-ES" sz="2000" dirty="0">
              <a:latin typeface="Arial" panose="020B0604020202020204" pitchFamily="34" charset="0"/>
              <a:cs typeface="Arial" panose="020B0604020202020204" pitchFamily="34" charset="0"/>
            </a:endParaRPr>
          </a:p>
          <a:p>
            <a:pPr lvl="0" defTabSz="914400" fontAlgn="base">
              <a:lnSpc>
                <a:spcPct val="90000"/>
              </a:lnSpc>
              <a:spcBef>
                <a:spcPct val="0"/>
              </a:spcBef>
              <a:spcAft>
                <a:spcPts val="600"/>
              </a:spcAft>
            </a:pPr>
            <a:endParaRPr kumimoji="0" lang="en-US" altLang="es-ES" sz="2400" b="0" i="0" u="none" strike="noStrike" cap="none" normalizeH="0" baseline="0" dirty="0">
              <a:ln>
                <a:noFill/>
              </a:ln>
              <a:solidFill>
                <a:schemeClr val="tx1">
                  <a:lumMod val="95000"/>
                  <a:lumOff val="5000"/>
                </a:schemeClr>
              </a:solidFill>
              <a:effectLst/>
              <a:latin typeface="+mj-lt"/>
              <a:ea typeface="+mj-ea"/>
              <a:cs typeface="+mj-cs"/>
            </a:endParaRPr>
          </a:p>
          <a:p>
            <a:pPr marL="0" marR="0" lvl="0" indent="0" defTabSz="914400" fontAlgn="base">
              <a:lnSpc>
                <a:spcPct val="90000"/>
              </a:lnSpc>
              <a:spcBef>
                <a:spcPct val="0"/>
              </a:spcBef>
              <a:spcAft>
                <a:spcPts val="600"/>
              </a:spcAft>
              <a:buClrTx/>
              <a:buSzTx/>
              <a:tabLst/>
            </a:pPr>
            <a:endParaRPr kumimoji="0" lang="en-US" altLang="es-ES" b="0" i="0" u="none" strike="noStrike" cap="none" normalizeH="0" baseline="0" dirty="0">
              <a:ln>
                <a:noFill/>
              </a:ln>
              <a:solidFill>
                <a:schemeClr val="tx1">
                  <a:lumMod val="95000"/>
                  <a:lumOff val="5000"/>
                </a:schemeClr>
              </a:solidFill>
              <a:effectLst/>
              <a:latin typeface="+mj-lt"/>
              <a:ea typeface="+mj-ea"/>
              <a:cs typeface="+mj-cs"/>
            </a:endParaRPr>
          </a:p>
        </p:txBody>
      </p:sp>
    </p:spTree>
    <p:extLst>
      <p:ext uri="{BB962C8B-B14F-4D97-AF65-F5344CB8AC3E}">
        <p14:creationId xmlns:p14="http://schemas.microsoft.com/office/powerpoint/2010/main" val="1239824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CEEF22E7-C7EB-4303-91B7-B38A2A46C2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tge 14">
            <a:extLst>
              <a:ext uri="{FF2B5EF4-FFF2-40B4-BE49-F238E27FC236}">
                <a16:creationId xmlns:a16="http://schemas.microsoft.com/office/drawing/2014/main" xmlns="" id="{BAB2995B-4E2D-40CE-83F1-EF1441138FA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175" r="4562" b="3"/>
          <a:stretch/>
        </p:blipFill>
        <p:spPr bwMode="auto">
          <a:xfrm>
            <a:off x="585147" y="2667937"/>
            <a:ext cx="3859448" cy="266407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xmlns="" id="{AAB15E25-6AA6-49E7-84FD-171DFE7E6060}"/>
              </a:ext>
            </a:extLst>
          </p:cNvPr>
          <p:cNvSpPr>
            <a:spLocks noChangeArrowheads="1"/>
          </p:cNvSpPr>
          <p:nvPr/>
        </p:nvSpPr>
        <p:spPr bwMode="auto">
          <a:xfrm>
            <a:off x="5029743" y="1834071"/>
            <a:ext cx="5833535" cy="4573233"/>
          </a:xfrm>
          <a:prstGeom prst="rect">
            <a:avLst/>
          </a:prstGeom>
          <a:ln>
            <a:solidFill>
              <a:schemeClr val="tx1"/>
            </a:solidFill>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fontScale="92500" lnSpcReduction="10000"/>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defTabSz="914400" eaLnBrk="1" fontAlgn="base" hangingPunct="1">
              <a:lnSpc>
                <a:spcPct val="90000"/>
              </a:lnSpc>
              <a:spcBef>
                <a:spcPct val="0"/>
              </a:spcBef>
              <a:spcAft>
                <a:spcPts val="600"/>
              </a:spcAft>
              <a:buClrTx/>
              <a:buSzTx/>
              <a:tabLst/>
            </a:pPr>
            <a:endParaRPr kumimoji="0" lang="en-US" altLang="es-ES" sz="2000" b="1" i="0" u="none" strike="noStrike" cap="none" normalizeH="0" baseline="0" dirty="0">
              <a:ln>
                <a:noFill/>
              </a:ln>
              <a:effectLst/>
              <a:latin typeface="+mn-lt"/>
            </a:endParaRPr>
          </a:p>
          <a:p>
            <a:pPr marR="0" lvl="0" defTabSz="914400" eaLnBrk="1" fontAlgn="base" hangingPunct="1">
              <a:lnSpc>
                <a:spcPct val="90000"/>
              </a:lnSpc>
              <a:spcBef>
                <a:spcPct val="0"/>
              </a:spcBef>
              <a:spcAft>
                <a:spcPts val="600"/>
              </a:spcAft>
              <a:buClrTx/>
              <a:buSzTx/>
              <a:tabLst/>
            </a:pPr>
            <a:r>
              <a:rPr kumimoji="0" lang="en-US" altLang="es-ES" sz="2000" b="1" i="0" u="none" strike="noStrike" cap="none" normalizeH="0" baseline="0" dirty="0">
                <a:ln>
                  <a:noFill/>
                </a:ln>
                <a:effectLst/>
                <a:latin typeface="+mn-lt"/>
              </a:rPr>
              <a:t>ZONA COVID-19</a:t>
            </a:r>
            <a:r>
              <a:rPr kumimoji="0" lang="en-US" altLang="es-ES" sz="2000" b="0" i="0" u="none" strike="noStrike" cap="none" normalizeH="0" baseline="0" dirty="0">
                <a:ln>
                  <a:noFill/>
                </a:ln>
                <a:effectLst/>
                <a:latin typeface="+mn-lt"/>
              </a:rPr>
              <a:t> </a:t>
            </a:r>
            <a:r>
              <a:rPr kumimoji="0" lang="en-US" altLang="es-ES" sz="2000" b="0" i="0" u="none" strike="noStrike" cap="none" normalizeH="0" baseline="0" dirty="0" err="1">
                <a:ln>
                  <a:noFill/>
                </a:ln>
                <a:effectLst/>
                <a:latin typeface="+mn-lt"/>
              </a:rPr>
              <a:t>rebrà</a:t>
            </a:r>
            <a:r>
              <a:rPr kumimoji="0" lang="en-US" altLang="es-ES" sz="2000" b="0" i="0" u="none" strike="noStrike" cap="none" normalizeH="0" baseline="0" dirty="0">
                <a:ln>
                  <a:noFill/>
                </a:ln>
                <a:effectLst/>
                <a:latin typeface="+mn-lt"/>
              </a:rPr>
              <a:t> el nom de </a:t>
            </a:r>
            <a:r>
              <a:rPr kumimoji="0" lang="en-US" altLang="es-ES" sz="2000" b="0" i="0" u="none" strike="noStrike" cap="none" normalizeH="0" baseline="0" dirty="0">
                <a:ln>
                  <a:noFill/>
                </a:ln>
                <a:effectLst/>
                <a:highlight>
                  <a:srgbClr val="C0C0C0"/>
                </a:highlight>
                <a:latin typeface="+mn-lt"/>
              </a:rPr>
              <a:t>“ZONA BRUTA”</a:t>
            </a:r>
          </a:p>
          <a:p>
            <a:pPr marR="0" lvl="0" defTabSz="914400" eaLnBrk="1" fontAlgn="base" hangingPunct="1">
              <a:lnSpc>
                <a:spcPct val="90000"/>
              </a:lnSpc>
              <a:spcBef>
                <a:spcPct val="0"/>
              </a:spcBef>
              <a:spcAft>
                <a:spcPts val="600"/>
              </a:spcAft>
              <a:buClrTx/>
              <a:buSzTx/>
              <a:tabLst/>
            </a:pPr>
            <a:endParaRPr lang="en-US" altLang="es-ES" sz="2000" dirty="0">
              <a:latin typeface="+mn-lt"/>
            </a:endParaRPr>
          </a:p>
          <a:p>
            <a:pPr marR="0" lvl="0" defTabSz="914400" eaLnBrk="1" fontAlgn="base" hangingPunct="1">
              <a:lnSpc>
                <a:spcPct val="90000"/>
              </a:lnSpc>
              <a:spcBef>
                <a:spcPct val="0"/>
              </a:spcBef>
              <a:spcAft>
                <a:spcPts val="600"/>
              </a:spcAft>
              <a:buClrTx/>
              <a:buSzTx/>
              <a:tabLst/>
            </a:pPr>
            <a:r>
              <a:rPr kumimoji="0" lang="en-US" altLang="es-ES" sz="2000" b="1" i="0" u="none" strike="noStrike" cap="none" normalizeH="0" baseline="0" dirty="0">
                <a:ln>
                  <a:noFill/>
                </a:ln>
                <a:effectLst/>
                <a:latin typeface="+mn-lt"/>
              </a:rPr>
              <a:t>ZONA </a:t>
            </a:r>
            <a:r>
              <a:rPr kumimoji="0" lang="en-US" altLang="es-ES" sz="2000" b="1" i="0" u="sng" strike="noStrike" cap="none" normalizeH="0" baseline="0" dirty="0">
                <a:ln>
                  <a:noFill/>
                </a:ln>
                <a:effectLst/>
                <a:latin typeface="+mn-lt"/>
              </a:rPr>
              <a:t>NO</a:t>
            </a:r>
            <a:r>
              <a:rPr kumimoji="0" lang="en-US" altLang="es-ES" sz="2000" b="1" i="0" u="none" strike="noStrike" cap="none" normalizeH="0" baseline="0" dirty="0">
                <a:ln>
                  <a:noFill/>
                </a:ln>
                <a:effectLst/>
                <a:latin typeface="+mn-lt"/>
              </a:rPr>
              <a:t> COVID-19</a:t>
            </a:r>
            <a:r>
              <a:rPr kumimoji="0" lang="en-US" altLang="es-ES" sz="2000" b="0" i="0" u="none" strike="noStrike" cap="none" normalizeH="0" baseline="0" dirty="0">
                <a:ln>
                  <a:noFill/>
                </a:ln>
                <a:effectLst/>
                <a:latin typeface="+mn-lt"/>
              </a:rPr>
              <a:t> </a:t>
            </a:r>
            <a:r>
              <a:rPr kumimoji="0" lang="en-US" altLang="es-ES" sz="2000" b="0" i="0" u="none" strike="noStrike" cap="none" normalizeH="0" baseline="0" dirty="0" err="1">
                <a:ln>
                  <a:noFill/>
                </a:ln>
                <a:effectLst/>
                <a:latin typeface="+mn-lt"/>
              </a:rPr>
              <a:t>rebrà</a:t>
            </a:r>
            <a:r>
              <a:rPr kumimoji="0" lang="en-US" altLang="es-ES" sz="2000" b="0" i="0" u="none" strike="noStrike" cap="none" normalizeH="0" baseline="0" dirty="0">
                <a:ln>
                  <a:noFill/>
                </a:ln>
                <a:effectLst/>
                <a:latin typeface="+mn-lt"/>
              </a:rPr>
              <a:t> el nom de </a:t>
            </a:r>
            <a:r>
              <a:rPr kumimoji="0" lang="en-US" altLang="es-ES" sz="2000" b="0" i="0" u="none" strike="noStrike" cap="none" normalizeH="0" baseline="0" dirty="0">
                <a:ln>
                  <a:noFill/>
                </a:ln>
                <a:effectLst/>
                <a:highlight>
                  <a:srgbClr val="00FF00"/>
                </a:highlight>
                <a:latin typeface="+mn-lt"/>
              </a:rPr>
              <a:t>“ZONA NETA”</a:t>
            </a:r>
          </a:p>
          <a:p>
            <a:pPr marR="0" lvl="0" indent="-228600" defTabSz="914400" eaLnBrk="1" fontAlgn="base" hangingPunct="1">
              <a:lnSpc>
                <a:spcPct val="90000"/>
              </a:lnSpc>
              <a:spcBef>
                <a:spcPct val="0"/>
              </a:spcBef>
              <a:spcAft>
                <a:spcPts val="600"/>
              </a:spcAft>
              <a:buClrTx/>
              <a:buSzTx/>
              <a:buFont typeface="Arial" panose="020B0604020202020204" pitchFamily="34" charset="0"/>
              <a:buChar char="•"/>
              <a:tabLst/>
            </a:pPr>
            <a:endParaRPr lang="en-US" altLang="es-ES" sz="1700" dirty="0">
              <a:latin typeface="+mn-lt"/>
            </a:endParaRPr>
          </a:p>
          <a:p>
            <a:pPr marR="0" lvl="0" defTabSz="914400" eaLnBrk="1" fontAlgn="base" hangingPunct="1">
              <a:lnSpc>
                <a:spcPct val="90000"/>
              </a:lnSpc>
              <a:spcBef>
                <a:spcPct val="0"/>
              </a:spcBef>
              <a:spcAft>
                <a:spcPts val="600"/>
              </a:spcAft>
              <a:buClrTx/>
              <a:buSzTx/>
              <a:tabLst/>
            </a:pPr>
            <a:endParaRPr lang="en-US" altLang="es-ES" sz="1700" dirty="0">
              <a:latin typeface="+mn-lt"/>
            </a:endParaRPr>
          </a:p>
          <a:p>
            <a:pPr marL="0" marR="0" lvl="0" indent="-228600" defTabSz="914400" eaLnBrk="1" fontAlgn="base" hangingPunct="1">
              <a:lnSpc>
                <a:spcPct val="90000"/>
              </a:lnSpc>
              <a:spcBef>
                <a:spcPct val="0"/>
              </a:spcBef>
              <a:spcAft>
                <a:spcPts val="600"/>
              </a:spcAft>
              <a:buClrTx/>
              <a:buSzTx/>
              <a:buFont typeface="Arial" panose="020B0604020202020204" pitchFamily="34" charset="0"/>
              <a:buChar char="•"/>
              <a:tabLst/>
            </a:pPr>
            <a:r>
              <a:rPr kumimoji="0" lang="en-US" altLang="es-ES" sz="1700" b="1" i="0" u="none" strike="noStrike" cap="none" normalizeH="0" baseline="0" dirty="0" err="1">
                <a:ln>
                  <a:noFill/>
                </a:ln>
                <a:effectLst/>
                <a:latin typeface="+mn-lt"/>
              </a:rPr>
              <a:t>Marcades</a:t>
            </a:r>
            <a:r>
              <a:rPr kumimoji="0" lang="en-US" altLang="es-ES" sz="1700" b="1" i="0" u="none" strike="noStrike" cap="none" normalizeH="0" baseline="0" dirty="0">
                <a:ln>
                  <a:noFill/>
                </a:ln>
                <a:effectLst/>
                <a:latin typeface="+mn-lt"/>
              </a:rPr>
              <a:t> </a:t>
            </a:r>
            <a:r>
              <a:rPr kumimoji="0" lang="en-US" altLang="es-ES" sz="1700" b="1" i="0" u="none" strike="noStrike" cap="none" normalizeH="0" baseline="0" dirty="0" err="1">
                <a:ln>
                  <a:noFill/>
                </a:ln>
                <a:effectLst/>
                <a:latin typeface="+mn-lt"/>
              </a:rPr>
              <a:t>en</a:t>
            </a:r>
            <a:r>
              <a:rPr kumimoji="0" lang="en-US" altLang="es-ES" sz="1700" b="1" i="0" u="none" strike="noStrike" cap="none" normalizeH="0" baseline="0" dirty="0">
                <a:ln>
                  <a:noFill/>
                </a:ln>
                <a:effectLst/>
                <a:highlight>
                  <a:srgbClr val="00FF00"/>
                </a:highlight>
                <a:latin typeface="+mn-lt"/>
              </a:rPr>
              <a:t> </a:t>
            </a:r>
            <a:r>
              <a:rPr lang="en-US" altLang="es-ES" sz="1700" b="1" dirty="0">
                <a:highlight>
                  <a:srgbClr val="00FF00"/>
                </a:highlight>
                <a:latin typeface="+mn-lt"/>
              </a:rPr>
              <a:t>VERD</a:t>
            </a:r>
            <a:r>
              <a:rPr kumimoji="0" lang="en-US" altLang="es-ES" sz="1700" b="1" i="0" u="none" strike="noStrike" cap="none" normalizeH="0" baseline="0" dirty="0">
                <a:ln>
                  <a:noFill/>
                </a:ln>
                <a:effectLst/>
                <a:highlight>
                  <a:srgbClr val="00FF00"/>
                </a:highlight>
                <a:latin typeface="+mn-lt"/>
              </a:rPr>
              <a:t> </a:t>
            </a:r>
            <a:r>
              <a:rPr kumimoji="0" lang="en-US" altLang="es-ES" sz="1700" b="0" i="0" u="none" strike="noStrike" cap="none" normalizeH="0" baseline="0" dirty="0">
                <a:ln>
                  <a:noFill/>
                </a:ln>
                <a:effectLst/>
                <a:latin typeface="+mn-lt"/>
              </a:rPr>
              <a:t>les </a:t>
            </a:r>
            <a:r>
              <a:rPr kumimoji="0" lang="en-US" altLang="es-ES" sz="1700" b="0" i="0" u="none" strike="noStrike" cap="none" normalizeH="0" baseline="0" dirty="0" err="1">
                <a:ln>
                  <a:noFill/>
                </a:ln>
                <a:effectLst/>
                <a:latin typeface="+mn-lt"/>
              </a:rPr>
              <a:t>plantes</a:t>
            </a:r>
            <a:r>
              <a:rPr kumimoji="0" lang="en-US" altLang="es-ES" sz="1700" b="0" i="0" u="none" strike="noStrike" cap="none" normalizeH="0" baseline="0" dirty="0">
                <a:ln>
                  <a:noFill/>
                </a:ln>
                <a:effectLst/>
                <a:latin typeface="+mn-lt"/>
              </a:rPr>
              <a:t> que SEMPRE </a:t>
            </a:r>
            <a:r>
              <a:rPr kumimoji="0" lang="en-US" altLang="es-ES" sz="1700" b="0" i="0" u="none" strike="noStrike" cap="none" normalizeH="0" baseline="0" dirty="0" err="1">
                <a:ln>
                  <a:noFill/>
                </a:ln>
                <a:effectLst/>
                <a:latin typeface="+mn-lt"/>
              </a:rPr>
              <a:t>seran</a:t>
            </a:r>
            <a:r>
              <a:rPr kumimoji="0" lang="en-US" altLang="es-ES" sz="1700" b="0" i="0" u="none" strike="noStrike" cap="none" normalizeH="0" baseline="0" dirty="0">
                <a:ln>
                  <a:noFill/>
                </a:ln>
                <a:effectLst/>
                <a:latin typeface="+mn-lt"/>
              </a:rPr>
              <a:t> </a:t>
            </a:r>
            <a:r>
              <a:rPr kumimoji="0" lang="en-US" altLang="es-ES" sz="1700" b="0" i="0" u="none" strike="noStrike" cap="none" normalizeH="0" baseline="0" dirty="0">
                <a:ln>
                  <a:noFill/>
                </a:ln>
                <a:effectLst/>
                <a:highlight>
                  <a:srgbClr val="00FF00"/>
                </a:highlight>
                <a:latin typeface="+mn-lt"/>
              </a:rPr>
              <a:t>ZONA NETA: </a:t>
            </a:r>
          </a:p>
          <a:p>
            <a:pPr marR="0" lvl="0" algn="ctr" defTabSz="914400" eaLnBrk="1" fontAlgn="base" hangingPunct="1">
              <a:lnSpc>
                <a:spcPct val="90000"/>
              </a:lnSpc>
              <a:spcBef>
                <a:spcPct val="0"/>
              </a:spcBef>
              <a:spcAft>
                <a:spcPts val="600"/>
              </a:spcAft>
              <a:buClrTx/>
              <a:buSzTx/>
              <a:tabLst/>
            </a:pPr>
            <a:r>
              <a:rPr kumimoji="0" lang="en-US" altLang="es-ES" sz="2000" b="1" i="0" u="none" strike="noStrike" cap="none" normalizeH="0" baseline="0" dirty="0">
                <a:ln>
                  <a:noFill/>
                </a:ln>
                <a:effectLst/>
                <a:latin typeface="+mn-lt"/>
              </a:rPr>
              <a:t>PLANTES 0 – 1 – 2 </a:t>
            </a:r>
          </a:p>
          <a:p>
            <a:pPr marR="0" lvl="0" defTabSz="914400" eaLnBrk="1" fontAlgn="base" hangingPunct="1">
              <a:lnSpc>
                <a:spcPct val="90000"/>
              </a:lnSpc>
              <a:spcBef>
                <a:spcPct val="0"/>
              </a:spcBef>
              <a:spcAft>
                <a:spcPts val="600"/>
              </a:spcAft>
              <a:buClrTx/>
              <a:buSzTx/>
              <a:tabLst/>
            </a:pPr>
            <a:endParaRPr kumimoji="0" lang="en-US" altLang="es-ES" sz="1700" b="0" i="0" u="none" strike="noStrike" cap="none" normalizeH="0" baseline="0" dirty="0">
              <a:ln>
                <a:noFill/>
              </a:ln>
              <a:effectLst/>
              <a:latin typeface="+mn-lt"/>
            </a:endParaRPr>
          </a:p>
          <a:p>
            <a:pPr marL="0" marR="0" lvl="0" indent="-228600" defTabSz="914400" eaLnBrk="1" fontAlgn="base" hangingPunct="1">
              <a:lnSpc>
                <a:spcPct val="90000"/>
              </a:lnSpc>
              <a:spcBef>
                <a:spcPct val="0"/>
              </a:spcBef>
              <a:spcAft>
                <a:spcPts val="600"/>
              </a:spcAft>
              <a:buClrTx/>
              <a:buSzTx/>
              <a:buFont typeface="Arial" panose="020B0604020202020204" pitchFamily="34" charset="0"/>
              <a:buChar char="•"/>
              <a:tabLst/>
            </a:pPr>
            <a:r>
              <a:rPr kumimoji="0" lang="en-US" altLang="es-ES" sz="1700" b="1" i="0" u="none" strike="noStrike" cap="none" normalizeH="0" baseline="0" dirty="0" err="1">
                <a:ln>
                  <a:noFill/>
                </a:ln>
                <a:effectLst/>
                <a:latin typeface="+mn-lt"/>
              </a:rPr>
              <a:t>Marcades</a:t>
            </a:r>
            <a:r>
              <a:rPr kumimoji="0" lang="en-US" altLang="es-ES" sz="1700" b="1" i="0" u="none" strike="noStrike" cap="none" normalizeH="0" baseline="0" dirty="0">
                <a:ln>
                  <a:noFill/>
                </a:ln>
                <a:effectLst/>
                <a:latin typeface="+mn-lt"/>
              </a:rPr>
              <a:t> </a:t>
            </a:r>
            <a:r>
              <a:rPr kumimoji="0" lang="en-US" altLang="es-ES" sz="1700" b="1" i="0" u="none" strike="noStrike" cap="none" normalizeH="0" baseline="0" dirty="0" err="1">
                <a:ln>
                  <a:noFill/>
                </a:ln>
                <a:effectLst/>
                <a:latin typeface="+mn-lt"/>
              </a:rPr>
              <a:t>en</a:t>
            </a:r>
            <a:r>
              <a:rPr kumimoji="0" lang="en-US" altLang="es-ES" sz="1700" b="1" i="0" u="none" strike="noStrike" cap="none" normalizeH="0" baseline="0" dirty="0">
                <a:ln>
                  <a:noFill/>
                </a:ln>
                <a:effectLst/>
                <a:latin typeface="+mn-lt"/>
              </a:rPr>
              <a:t> </a:t>
            </a:r>
            <a:r>
              <a:rPr lang="en-US" altLang="es-ES" sz="1700" b="1" dirty="0">
                <a:highlight>
                  <a:srgbClr val="FF0000"/>
                </a:highlight>
                <a:latin typeface="+mn-lt"/>
              </a:rPr>
              <a:t>VERMELL</a:t>
            </a:r>
            <a:r>
              <a:rPr kumimoji="0" lang="en-US" altLang="es-ES" sz="1700" b="1" i="0" u="none" strike="noStrike" cap="none" normalizeH="0" baseline="0" dirty="0">
                <a:ln>
                  <a:noFill/>
                </a:ln>
                <a:effectLst/>
                <a:highlight>
                  <a:srgbClr val="FF0000"/>
                </a:highlight>
                <a:latin typeface="+mn-lt"/>
              </a:rPr>
              <a:t> </a:t>
            </a:r>
            <a:r>
              <a:rPr kumimoji="0" lang="en-US" altLang="es-ES" sz="1700" b="0" i="0" u="none" strike="noStrike" cap="none" normalizeH="0" baseline="0" dirty="0">
                <a:ln>
                  <a:noFill/>
                </a:ln>
                <a:effectLst/>
                <a:latin typeface="+mn-lt"/>
              </a:rPr>
              <a:t>les </a:t>
            </a:r>
            <a:r>
              <a:rPr kumimoji="0" lang="en-US" altLang="es-ES" sz="1700" b="0" i="0" u="none" strike="noStrike" cap="none" normalizeH="0" baseline="0" dirty="0" err="1">
                <a:ln>
                  <a:noFill/>
                </a:ln>
                <a:effectLst/>
                <a:latin typeface="+mn-lt"/>
              </a:rPr>
              <a:t>plantes</a:t>
            </a:r>
            <a:r>
              <a:rPr kumimoji="0" lang="en-US" altLang="es-ES" sz="1700" b="0" i="0" u="none" strike="noStrike" cap="none" normalizeH="0" baseline="0" dirty="0">
                <a:ln>
                  <a:noFill/>
                </a:ln>
                <a:effectLst/>
                <a:latin typeface="+mn-lt"/>
              </a:rPr>
              <a:t> que, </a:t>
            </a:r>
            <a:r>
              <a:rPr kumimoji="0" lang="en-US" altLang="es-ES" sz="1700" b="0" i="0" u="none" strike="noStrike" cap="none" normalizeH="0" baseline="0" dirty="0" err="1">
                <a:ln>
                  <a:noFill/>
                </a:ln>
                <a:effectLst/>
                <a:latin typeface="+mn-lt"/>
              </a:rPr>
              <a:t>quan</a:t>
            </a:r>
            <a:r>
              <a:rPr kumimoji="0" lang="en-US" altLang="es-ES" sz="1700" b="0" i="0" u="none" strike="noStrike" cap="none" normalizeH="0" baseline="0" dirty="0">
                <a:ln>
                  <a:noFill/>
                </a:ln>
                <a:effectLst/>
                <a:latin typeface="+mn-lt"/>
              </a:rPr>
              <a:t> es </a:t>
            </a:r>
            <a:r>
              <a:rPr kumimoji="0" lang="en-US" altLang="es-ES" sz="1700" b="0" i="0" u="none" strike="noStrike" cap="none" normalizeH="0" baseline="0" dirty="0" err="1">
                <a:ln>
                  <a:noFill/>
                </a:ln>
                <a:effectLst/>
                <a:latin typeface="+mn-lt"/>
              </a:rPr>
              <a:t>detecti</a:t>
            </a:r>
            <a:r>
              <a:rPr kumimoji="0" lang="en-US" altLang="es-ES" sz="1700" b="0" i="0" u="none" strike="noStrike" cap="none" normalizeH="0" baseline="0" dirty="0">
                <a:ln>
                  <a:noFill/>
                </a:ln>
                <a:effectLst/>
                <a:latin typeface="+mn-lt"/>
              </a:rPr>
              <a:t> un </a:t>
            </a:r>
            <a:r>
              <a:rPr kumimoji="0" lang="en-US" altLang="es-ES" sz="1700" b="0" i="0" u="none" strike="noStrike" cap="none" normalizeH="0" baseline="0" dirty="0" err="1">
                <a:ln>
                  <a:noFill/>
                </a:ln>
                <a:effectLst/>
                <a:latin typeface="+mn-lt"/>
              </a:rPr>
              <a:t>cas</a:t>
            </a:r>
            <a:r>
              <a:rPr kumimoji="0" lang="en-US" altLang="es-ES" sz="1700" b="0" i="0" u="none" strike="noStrike" cap="none" normalizeH="0" baseline="0" dirty="0">
                <a:ln>
                  <a:noFill/>
                </a:ln>
                <a:effectLst/>
                <a:latin typeface="+mn-lt"/>
              </a:rPr>
              <a:t>, </a:t>
            </a:r>
            <a:r>
              <a:rPr kumimoji="0" lang="en-US" altLang="es-ES" sz="1700" b="0" i="0" u="none" strike="noStrike" cap="none" normalizeH="0" baseline="0" dirty="0" err="1">
                <a:ln>
                  <a:noFill/>
                </a:ln>
                <a:effectLst/>
                <a:latin typeface="+mn-lt"/>
              </a:rPr>
              <a:t>seran</a:t>
            </a:r>
            <a:r>
              <a:rPr kumimoji="0" lang="en-US" altLang="es-ES" sz="1700" b="0" i="0" u="none" strike="noStrike" cap="none" normalizeH="0" baseline="0" dirty="0">
                <a:ln>
                  <a:noFill/>
                </a:ln>
                <a:effectLst/>
                <a:latin typeface="+mn-lt"/>
              </a:rPr>
              <a:t> </a:t>
            </a:r>
            <a:r>
              <a:rPr kumimoji="0" lang="en-US" altLang="es-ES" sz="1700" b="0" i="0" u="none" strike="noStrike" cap="none" normalizeH="0" baseline="0" dirty="0">
                <a:ln>
                  <a:noFill/>
                </a:ln>
                <a:effectLst/>
                <a:highlight>
                  <a:srgbClr val="C0C0C0"/>
                </a:highlight>
                <a:latin typeface="+mn-lt"/>
              </a:rPr>
              <a:t>ZONA BRUTA</a:t>
            </a:r>
            <a:r>
              <a:rPr lang="en-US" altLang="es-ES" sz="1700" dirty="0">
                <a:highlight>
                  <a:srgbClr val="C0C0C0"/>
                </a:highlight>
                <a:latin typeface="+mn-lt"/>
              </a:rPr>
              <a:t>.</a:t>
            </a:r>
          </a:p>
          <a:p>
            <a:pPr marR="0" lvl="0" algn="ctr" defTabSz="914400" eaLnBrk="1" fontAlgn="base" hangingPunct="1">
              <a:lnSpc>
                <a:spcPct val="90000"/>
              </a:lnSpc>
              <a:spcBef>
                <a:spcPct val="0"/>
              </a:spcBef>
              <a:spcAft>
                <a:spcPts val="600"/>
              </a:spcAft>
              <a:buClrTx/>
              <a:buSzTx/>
              <a:tabLst/>
            </a:pPr>
            <a:r>
              <a:rPr kumimoji="0" lang="en-US" altLang="es-ES" sz="2000" b="1" i="0" u="none" strike="noStrike" cap="none" normalizeH="0" baseline="0" dirty="0">
                <a:ln>
                  <a:noFill/>
                </a:ln>
                <a:effectLst/>
                <a:latin typeface="+mn-lt"/>
              </a:rPr>
              <a:t>PLANTA 5</a:t>
            </a:r>
          </a:p>
          <a:p>
            <a:pPr marL="0" marR="0" lvl="0" indent="-228600" defTabSz="914400" eaLnBrk="1" fontAlgn="base" hangingPunct="1">
              <a:lnSpc>
                <a:spcPct val="90000"/>
              </a:lnSpc>
              <a:spcBef>
                <a:spcPct val="0"/>
              </a:spcBef>
              <a:spcAft>
                <a:spcPts val="600"/>
              </a:spcAft>
              <a:buClrTx/>
              <a:buSzTx/>
              <a:buFont typeface="Arial" panose="020B0604020202020204" pitchFamily="34" charset="0"/>
              <a:buChar char="•"/>
              <a:tabLst/>
            </a:pPr>
            <a:endParaRPr kumimoji="0" lang="en-US" altLang="es-ES" sz="1700" b="0" i="0" u="none" strike="noStrike" cap="none" normalizeH="0" baseline="0" dirty="0">
              <a:ln>
                <a:noFill/>
              </a:ln>
              <a:effectLst/>
              <a:latin typeface="+mn-lt"/>
            </a:endParaRPr>
          </a:p>
          <a:p>
            <a:pPr marL="0" marR="0" lvl="0" indent="-228600" defTabSz="914400" eaLnBrk="1" fontAlgn="base" hangingPunct="1">
              <a:lnSpc>
                <a:spcPct val="90000"/>
              </a:lnSpc>
              <a:spcBef>
                <a:spcPct val="0"/>
              </a:spcBef>
              <a:spcAft>
                <a:spcPts val="600"/>
              </a:spcAft>
              <a:buClrTx/>
              <a:buSzTx/>
              <a:buFont typeface="Arial" panose="020B0604020202020204" pitchFamily="34" charset="0"/>
              <a:buChar char="•"/>
              <a:tabLst/>
            </a:pPr>
            <a:r>
              <a:rPr kumimoji="0" lang="en-US" altLang="es-ES" sz="1700" b="1" i="0" u="none" strike="noStrike" cap="none" normalizeH="0" baseline="0" dirty="0" err="1">
                <a:ln>
                  <a:noFill/>
                </a:ln>
                <a:effectLst/>
                <a:latin typeface="+mn-lt"/>
              </a:rPr>
              <a:t>Marcades</a:t>
            </a:r>
            <a:r>
              <a:rPr kumimoji="0" lang="en-US" altLang="es-ES" sz="1700" b="1" i="0" u="none" strike="noStrike" cap="none" normalizeH="0" baseline="0" dirty="0">
                <a:ln>
                  <a:noFill/>
                </a:ln>
                <a:effectLst/>
                <a:latin typeface="+mn-lt"/>
              </a:rPr>
              <a:t> </a:t>
            </a:r>
            <a:r>
              <a:rPr kumimoji="0" lang="en-US" altLang="es-ES" sz="1700" b="1" i="0" u="none" strike="noStrike" cap="none" normalizeH="0" baseline="0" dirty="0" err="1">
                <a:ln>
                  <a:noFill/>
                </a:ln>
                <a:effectLst/>
                <a:latin typeface="+mn-lt"/>
              </a:rPr>
              <a:t>en</a:t>
            </a:r>
            <a:r>
              <a:rPr kumimoji="0" lang="en-US" altLang="es-ES" sz="1700" b="1" i="0" u="none" strike="noStrike" cap="none" normalizeH="0" baseline="0" dirty="0">
                <a:ln>
                  <a:noFill/>
                </a:ln>
                <a:effectLst/>
                <a:latin typeface="+mn-lt"/>
              </a:rPr>
              <a:t> </a:t>
            </a:r>
            <a:r>
              <a:rPr lang="en-US" altLang="es-ES" sz="1700" b="1" dirty="0">
                <a:solidFill>
                  <a:srgbClr val="FFC000"/>
                </a:solidFill>
                <a:latin typeface="+mn-lt"/>
              </a:rPr>
              <a:t>TARONJA</a:t>
            </a:r>
            <a:r>
              <a:rPr kumimoji="0" lang="en-US" altLang="es-ES" sz="1700" b="1" i="0" u="none" strike="noStrike" cap="none" normalizeH="0" baseline="0" dirty="0">
                <a:ln>
                  <a:noFill/>
                </a:ln>
                <a:effectLst/>
                <a:latin typeface="+mn-lt"/>
              </a:rPr>
              <a:t> </a:t>
            </a:r>
            <a:r>
              <a:rPr kumimoji="0" lang="en-US" altLang="es-ES" sz="1700" b="0" i="0" u="none" strike="noStrike" cap="none" normalizeH="0" baseline="0" dirty="0">
                <a:ln>
                  <a:noFill/>
                </a:ln>
                <a:effectLst/>
                <a:latin typeface="+mn-lt"/>
              </a:rPr>
              <a:t>les </a:t>
            </a:r>
            <a:r>
              <a:rPr kumimoji="0" lang="en-US" altLang="es-ES" sz="1700" b="0" i="0" u="none" strike="noStrike" cap="none" normalizeH="0" baseline="0" dirty="0" err="1">
                <a:ln>
                  <a:noFill/>
                </a:ln>
                <a:effectLst/>
                <a:latin typeface="+mn-lt"/>
              </a:rPr>
              <a:t>plantes</a:t>
            </a:r>
            <a:r>
              <a:rPr kumimoji="0" lang="en-US" altLang="es-ES" sz="1700" b="0" i="0" u="none" strike="noStrike" cap="none" normalizeH="0" baseline="0" dirty="0">
                <a:ln>
                  <a:noFill/>
                </a:ln>
                <a:effectLst/>
                <a:latin typeface="+mn-lt"/>
              </a:rPr>
              <a:t> que </a:t>
            </a:r>
            <a:r>
              <a:rPr kumimoji="0" lang="en-US" altLang="es-ES" sz="1700" b="0" i="0" u="none" strike="noStrike" cap="none" normalizeH="0" baseline="0" dirty="0" err="1">
                <a:ln>
                  <a:noFill/>
                </a:ln>
                <a:effectLst/>
                <a:latin typeface="+mn-lt"/>
              </a:rPr>
              <a:t>canviaran</a:t>
            </a:r>
            <a:r>
              <a:rPr kumimoji="0" lang="en-US" altLang="es-ES" sz="1700" b="0" i="0" u="none" strike="noStrike" cap="none" normalizeH="0" baseline="0" dirty="0">
                <a:ln>
                  <a:noFill/>
                </a:ln>
                <a:effectLst/>
                <a:latin typeface="+mn-lt"/>
              </a:rPr>
              <a:t> de </a:t>
            </a:r>
            <a:r>
              <a:rPr kumimoji="0" lang="en-US" altLang="es-ES" sz="1700" b="0" i="0" u="none" strike="noStrike" cap="none" normalizeH="0" baseline="0" dirty="0">
                <a:ln>
                  <a:noFill/>
                </a:ln>
                <a:effectLst/>
                <a:highlight>
                  <a:srgbClr val="00FF00"/>
                </a:highlight>
                <a:latin typeface="+mn-lt"/>
              </a:rPr>
              <a:t>ZONA NETA </a:t>
            </a:r>
            <a:r>
              <a:rPr kumimoji="0" lang="en-US" altLang="es-ES" sz="1700" b="0" i="0" u="none" strike="noStrike" cap="none" normalizeH="0" baseline="0" dirty="0">
                <a:ln>
                  <a:noFill/>
                </a:ln>
                <a:effectLst/>
                <a:latin typeface="+mn-lt"/>
              </a:rPr>
              <a:t>a </a:t>
            </a:r>
            <a:r>
              <a:rPr kumimoji="0" lang="en-US" altLang="es-ES" sz="1700" b="0" i="0" u="none" strike="noStrike" cap="none" normalizeH="0" baseline="0" dirty="0">
                <a:ln>
                  <a:noFill/>
                </a:ln>
                <a:effectLst/>
                <a:highlight>
                  <a:srgbClr val="C0C0C0"/>
                </a:highlight>
                <a:latin typeface="+mn-lt"/>
              </a:rPr>
              <a:t>ZONA BRUTA </a:t>
            </a:r>
            <a:r>
              <a:rPr kumimoji="0" lang="en-US" altLang="es-ES" sz="1700" b="0" i="0" u="none" strike="noStrike" cap="none" normalizeH="0" baseline="0" dirty="0" err="1">
                <a:ln>
                  <a:noFill/>
                </a:ln>
                <a:effectLst/>
                <a:latin typeface="+mn-lt"/>
              </a:rPr>
              <a:t>segons</a:t>
            </a:r>
            <a:r>
              <a:rPr kumimoji="0" lang="en-US" altLang="es-ES" sz="1700" b="0" i="0" u="none" strike="noStrike" cap="none" normalizeH="0" baseline="0" dirty="0">
                <a:ln>
                  <a:noFill/>
                </a:ln>
                <a:effectLst/>
                <a:latin typeface="+mn-lt"/>
              </a:rPr>
              <a:t> la </a:t>
            </a:r>
            <a:r>
              <a:rPr kumimoji="0" lang="en-US" altLang="es-ES" sz="1700" b="0" i="0" u="none" strike="noStrike" cap="none" normalizeH="0" baseline="0" dirty="0" err="1">
                <a:ln>
                  <a:noFill/>
                </a:ln>
                <a:effectLst/>
                <a:latin typeface="+mn-lt"/>
              </a:rPr>
              <a:t>necessitat</a:t>
            </a:r>
            <a:r>
              <a:rPr kumimoji="0" lang="en-US" altLang="es-ES" sz="1700" b="0" i="0" u="none" strike="noStrike" cap="none" normalizeH="0" baseline="0" dirty="0">
                <a:ln>
                  <a:noFill/>
                </a:ln>
                <a:effectLst/>
                <a:latin typeface="+mn-lt"/>
              </a:rPr>
              <a:t> del moment. </a:t>
            </a:r>
          </a:p>
          <a:p>
            <a:pPr marR="0" lvl="0" algn="ctr" defTabSz="914400" eaLnBrk="1" fontAlgn="base" hangingPunct="1">
              <a:lnSpc>
                <a:spcPct val="90000"/>
              </a:lnSpc>
              <a:spcBef>
                <a:spcPct val="0"/>
              </a:spcBef>
              <a:spcAft>
                <a:spcPts val="600"/>
              </a:spcAft>
              <a:buClrTx/>
              <a:buSzTx/>
              <a:tabLst/>
            </a:pPr>
            <a:r>
              <a:rPr kumimoji="0" lang="en-US" altLang="es-ES" sz="2000" b="1" i="0" u="none" strike="noStrike" cap="none" normalizeH="0" baseline="0" dirty="0">
                <a:ln>
                  <a:noFill/>
                </a:ln>
                <a:effectLst/>
                <a:latin typeface="+mn-lt"/>
              </a:rPr>
              <a:t>PLANTES 4 </a:t>
            </a:r>
            <a:r>
              <a:rPr kumimoji="0" lang="en-US" altLang="es-ES" sz="2000" b="1" i="0" u="none" strike="noStrike" cap="none" normalizeH="0" baseline="0" dirty="0" err="1">
                <a:ln>
                  <a:noFill/>
                </a:ln>
                <a:effectLst/>
                <a:latin typeface="+mn-lt"/>
              </a:rPr>
              <a:t>i</a:t>
            </a:r>
            <a:r>
              <a:rPr kumimoji="0" lang="en-US" altLang="es-ES" sz="2000" b="1" i="0" u="none" strike="noStrike" cap="none" normalizeH="0" baseline="0" dirty="0">
                <a:ln>
                  <a:noFill/>
                </a:ln>
                <a:effectLst/>
                <a:latin typeface="+mn-lt"/>
              </a:rPr>
              <a:t> 3 </a:t>
            </a:r>
            <a:r>
              <a:rPr kumimoji="0" lang="en-US" altLang="es-ES" sz="2000" b="1" i="0" u="none" strike="noStrike" cap="none" normalizeH="0" baseline="0" dirty="0" err="1">
                <a:ln>
                  <a:noFill/>
                </a:ln>
                <a:effectLst/>
                <a:latin typeface="+mn-lt"/>
              </a:rPr>
              <a:t>i</a:t>
            </a:r>
            <a:r>
              <a:rPr kumimoji="0" lang="en-US" altLang="es-ES" sz="2000" b="1" i="0" u="none" strike="noStrike" cap="none" normalizeH="0" baseline="0" dirty="0">
                <a:ln>
                  <a:noFill/>
                </a:ln>
                <a:effectLst/>
                <a:latin typeface="+mn-lt"/>
              </a:rPr>
              <a:t> </a:t>
            </a:r>
            <a:r>
              <a:rPr lang="en-US" altLang="es-ES" sz="2000" b="1" dirty="0">
                <a:latin typeface="+mn-lt"/>
              </a:rPr>
              <a:t>SOTERRANI</a:t>
            </a:r>
            <a:endParaRPr kumimoji="0" lang="en-US" altLang="es-ES" sz="1700" b="1" i="0" u="none" strike="noStrike" cap="none" normalizeH="0" baseline="0" dirty="0">
              <a:ln>
                <a:noFill/>
              </a:ln>
              <a:effectLst/>
              <a:latin typeface="+mn-lt"/>
            </a:endParaRPr>
          </a:p>
        </p:txBody>
      </p:sp>
      <p:sp>
        <p:nvSpPr>
          <p:cNvPr id="8" name="Título 7">
            <a:extLst>
              <a:ext uri="{FF2B5EF4-FFF2-40B4-BE49-F238E27FC236}">
                <a16:creationId xmlns:a16="http://schemas.microsoft.com/office/drawing/2014/main" xmlns="" id="{2DF9D933-FEFA-4176-B185-A8C28D9483D3}"/>
              </a:ext>
            </a:extLst>
          </p:cNvPr>
          <p:cNvSpPr>
            <a:spLocks noGrp="1"/>
          </p:cNvSpPr>
          <p:nvPr>
            <p:ph type="title"/>
          </p:nvPr>
        </p:nvSpPr>
        <p:spPr>
          <a:xfrm>
            <a:off x="836675" y="842902"/>
            <a:ext cx="10515600" cy="991169"/>
          </a:xfrm>
          <a:prstGeom prst="rect">
            <a:avLst/>
          </a:prstGeom>
        </p:spPr>
        <p:txBody>
          <a:bodyPr>
            <a:spAutoFit/>
          </a:bodyPr>
          <a:lstStyle/>
          <a:p>
            <a:pPr algn="just">
              <a:lnSpc>
                <a:spcPct val="107000"/>
              </a:lnSpc>
              <a:spcBef>
                <a:spcPts val="1000"/>
              </a:spcBef>
              <a:spcAft>
                <a:spcPts val="1000"/>
              </a:spcAft>
            </a:pPr>
            <a:r>
              <a:rPr lang="ca-ES" sz="2800" b="1" cap="all" dirty="0">
                <a:solidFill>
                  <a:schemeClr val="bg1">
                    <a:lumMod val="50000"/>
                  </a:schemeClr>
                </a:solidFill>
                <a:latin typeface="Arial" panose="020B0604020202020204" pitchFamily="34" charset="0"/>
                <a:ea typeface="Times New Roman" panose="02020603050405020304" pitchFamily="18" charset="0"/>
                <a:cs typeface="Times New Roman" panose="02020603050405020304" pitchFamily="18" charset="0"/>
              </a:rPr>
              <a:t>Pas 1. Disseny de la </a:t>
            </a:r>
            <a:r>
              <a:rPr lang="ca-ES" sz="2800" b="1" cap="all" dirty="0" err="1">
                <a:solidFill>
                  <a:schemeClr val="bg1">
                    <a:lumMod val="50000"/>
                  </a:schemeClr>
                </a:solidFill>
                <a:latin typeface="Arial" panose="020B0604020202020204" pitchFamily="34" charset="0"/>
                <a:ea typeface="Times New Roman" panose="02020603050405020304" pitchFamily="18" charset="0"/>
                <a:cs typeface="Times New Roman" panose="02020603050405020304" pitchFamily="18" charset="0"/>
              </a:rPr>
              <a:t>sectorització</a:t>
            </a:r>
            <a:r>
              <a:rPr lang="ca-ES" sz="2800" b="1" cap="all" dirty="0">
                <a:solidFill>
                  <a:schemeClr val="bg1">
                    <a:lumMod val="50000"/>
                  </a:schemeClr>
                </a:solidFill>
                <a:latin typeface="Arial" panose="020B0604020202020204" pitchFamily="34" charset="0"/>
                <a:ea typeface="Times New Roman" panose="02020603050405020304" pitchFamily="18" charset="0"/>
                <a:cs typeface="Times New Roman" panose="02020603050405020304" pitchFamily="18" charset="0"/>
              </a:rPr>
              <a:t> de la Llar-residència</a:t>
            </a:r>
            <a:endParaRPr lang="es-ES" sz="1050" b="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659052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2D3EAB1-C248-4396-A2D9-1F73AA6D091D}"/>
              </a:ext>
            </a:extLst>
          </p:cNvPr>
          <p:cNvSpPr>
            <a:spLocks noGrp="1"/>
          </p:cNvSpPr>
          <p:nvPr>
            <p:ph type="title"/>
          </p:nvPr>
        </p:nvSpPr>
        <p:spPr>
          <a:xfrm>
            <a:off x="1009650" y="416479"/>
            <a:ext cx="10515600" cy="1325563"/>
          </a:xfrm>
        </p:spPr>
        <p:txBody>
          <a:bodyPr>
            <a:normAutofit fontScale="90000"/>
          </a:bodyPr>
          <a:lstStyle/>
          <a:p>
            <a:r>
              <a:rPr lang="en-US" altLang="es-ES" sz="3600" b="1" dirty="0">
                <a:solidFill>
                  <a:schemeClr val="bg1">
                    <a:lumMod val="50000"/>
                  </a:schemeClr>
                </a:solidFill>
              </a:rPr>
              <a:t/>
            </a:r>
            <a:br>
              <a:rPr lang="en-US" altLang="es-ES" sz="3600" b="1" dirty="0">
                <a:solidFill>
                  <a:schemeClr val="bg1">
                    <a:lumMod val="50000"/>
                  </a:schemeClr>
                </a:solidFill>
              </a:rPr>
            </a:br>
            <a:r>
              <a:rPr lang="en-US" altLang="es-ES" sz="2700" b="1" dirty="0" err="1">
                <a:solidFill>
                  <a:schemeClr val="accent2"/>
                </a:solidFill>
              </a:rPr>
              <a:t>Representació</a:t>
            </a:r>
            <a:r>
              <a:rPr lang="en-US" altLang="es-ES" sz="2700" b="1" dirty="0">
                <a:solidFill>
                  <a:schemeClr val="accent2"/>
                </a:solidFill>
              </a:rPr>
              <a:t> </a:t>
            </a:r>
            <a:r>
              <a:rPr lang="en-US" altLang="es-ES" sz="2700" b="1" dirty="0" err="1">
                <a:solidFill>
                  <a:schemeClr val="accent2"/>
                </a:solidFill>
              </a:rPr>
              <a:t>gràfica</a:t>
            </a:r>
            <a:r>
              <a:rPr lang="en-US" altLang="es-ES" sz="2700" b="1" dirty="0">
                <a:solidFill>
                  <a:schemeClr val="accent2"/>
                </a:solidFill>
              </a:rPr>
              <a:t> </a:t>
            </a:r>
            <a:r>
              <a:rPr lang="en-US" altLang="es-ES" sz="2700" b="1" dirty="0" err="1">
                <a:solidFill>
                  <a:schemeClr val="accent2"/>
                </a:solidFill>
              </a:rPr>
              <a:t>amb</a:t>
            </a:r>
            <a:r>
              <a:rPr lang="en-US" altLang="es-ES" sz="2700" b="1" dirty="0">
                <a:solidFill>
                  <a:schemeClr val="accent2"/>
                </a:solidFill>
              </a:rPr>
              <a:t> </a:t>
            </a:r>
            <a:r>
              <a:rPr lang="en-US" altLang="es-ES" sz="2700" b="1" dirty="0" err="1">
                <a:solidFill>
                  <a:schemeClr val="accent2"/>
                </a:solidFill>
              </a:rPr>
              <a:t>plànols</a:t>
            </a:r>
            <a:r>
              <a:rPr lang="en-US" altLang="es-ES" sz="2700" b="1" dirty="0">
                <a:solidFill>
                  <a:schemeClr val="accent2"/>
                </a:solidFill>
              </a:rPr>
              <a:t> de les zones </a:t>
            </a:r>
            <a:r>
              <a:rPr lang="en-US" altLang="es-ES" sz="2700" b="1" dirty="0" err="1">
                <a:solidFill>
                  <a:schemeClr val="accent2"/>
                </a:solidFill>
              </a:rPr>
              <a:t>previstes</a:t>
            </a:r>
            <a:r>
              <a:rPr lang="en-US" altLang="es-ES" sz="2700" b="1" dirty="0">
                <a:solidFill>
                  <a:schemeClr val="accent2"/>
                </a:solidFill>
              </a:rPr>
              <a:t> per </a:t>
            </a:r>
            <a:r>
              <a:rPr lang="en-US" altLang="es-ES" sz="2700" b="1" dirty="0" err="1">
                <a:solidFill>
                  <a:schemeClr val="accent2"/>
                </a:solidFill>
              </a:rPr>
              <a:t>sectorització</a:t>
            </a:r>
            <a:r>
              <a:rPr lang="en-US" altLang="es-ES" sz="2700" b="1" dirty="0">
                <a:solidFill>
                  <a:schemeClr val="accent2"/>
                </a:solidFill>
              </a:rPr>
              <a:t> </a:t>
            </a:r>
            <a:r>
              <a:rPr lang="en-US" altLang="es-ES" sz="2700" b="1" dirty="0" err="1">
                <a:solidFill>
                  <a:schemeClr val="accent2"/>
                </a:solidFill>
              </a:rPr>
              <a:t>i</a:t>
            </a:r>
            <a:r>
              <a:rPr lang="en-US" altLang="es-ES" sz="2700" b="1" dirty="0">
                <a:solidFill>
                  <a:schemeClr val="accent2"/>
                </a:solidFill>
              </a:rPr>
              <a:t> </a:t>
            </a:r>
            <a:r>
              <a:rPr lang="en-US" altLang="es-ES" sz="2700" b="1" dirty="0" err="1">
                <a:solidFill>
                  <a:schemeClr val="accent2"/>
                </a:solidFill>
              </a:rPr>
              <a:t>aïllament</a:t>
            </a:r>
            <a:r>
              <a:rPr lang="en-US" altLang="es-ES" sz="2700" b="1" dirty="0">
                <a:solidFill>
                  <a:schemeClr val="accent2"/>
                </a:solidFill>
              </a:rPr>
              <a:t>: </a:t>
            </a:r>
            <a:r>
              <a:rPr lang="en-US" altLang="es-ES" sz="2400" dirty="0">
                <a:solidFill>
                  <a:schemeClr val="bg1">
                    <a:lumMod val="50000"/>
                  </a:schemeClr>
                </a:solidFill>
              </a:rPr>
              <a:t/>
            </a:r>
            <a:br>
              <a:rPr lang="en-US" altLang="es-ES" sz="2400" dirty="0">
                <a:solidFill>
                  <a:schemeClr val="bg1">
                    <a:lumMod val="50000"/>
                  </a:schemeClr>
                </a:solidFill>
              </a:rPr>
            </a:br>
            <a:endParaRPr lang="es-ES" dirty="0">
              <a:solidFill>
                <a:schemeClr val="bg1">
                  <a:lumMod val="50000"/>
                </a:schemeClr>
              </a:solidFill>
            </a:endParaRPr>
          </a:p>
        </p:txBody>
      </p:sp>
      <p:graphicFrame>
        <p:nvGraphicFramePr>
          <p:cNvPr id="7" name="Marcador de contenido 6">
            <a:extLst>
              <a:ext uri="{FF2B5EF4-FFF2-40B4-BE49-F238E27FC236}">
                <a16:creationId xmlns:a16="http://schemas.microsoft.com/office/drawing/2014/main" xmlns="" id="{0C211F1A-FE25-4C6E-83F9-8AE9B2F48F67}"/>
              </a:ext>
            </a:extLst>
          </p:cNvPr>
          <p:cNvGraphicFramePr>
            <a:graphicFrameLocks noGrp="1"/>
          </p:cNvGraphicFramePr>
          <p:nvPr>
            <p:ph idx="1"/>
            <p:extLst>
              <p:ext uri="{D42A27DB-BD31-4B8C-83A1-F6EECF244321}">
                <p14:modId xmlns:p14="http://schemas.microsoft.com/office/powerpoint/2010/main" val="156197605"/>
              </p:ext>
            </p:extLst>
          </p:nvPr>
        </p:nvGraphicFramePr>
        <p:xfrm>
          <a:off x="3309302" y="1742042"/>
          <a:ext cx="5573396" cy="3964702"/>
        </p:xfrm>
        <a:graphic>
          <a:graphicData uri="http://schemas.openxmlformats.org/drawingml/2006/table">
            <a:tbl>
              <a:tblPr firstRow="1" firstCol="1" bandRow="1">
                <a:tableStyleId>{5C22544A-7EE6-4342-B048-85BDC9FD1C3A}</a:tableStyleId>
              </a:tblPr>
              <a:tblGrid>
                <a:gridCol w="1980701">
                  <a:extLst>
                    <a:ext uri="{9D8B030D-6E8A-4147-A177-3AD203B41FA5}">
                      <a16:colId xmlns:a16="http://schemas.microsoft.com/office/drawing/2014/main" xmlns="" val="2323929867"/>
                    </a:ext>
                  </a:extLst>
                </a:gridCol>
                <a:gridCol w="3592695">
                  <a:extLst>
                    <a:ext uri="{9D8B030D-6E8A-4147-A177-3AD203B41FA5}">
                      <a16:colId xmlns:a16="http://schemas.microsoft.com/office/drawing/2014/main" xmlns="" val="3308244474"/>
                    </a:ext>
                  </a:extLst>
                </a:gridCol>
              </a:tblGrid>
              <a:tr h="364252">
                <a:tc>
                  <a:txBody>
                    <a:bodyPr/>
                    <a:lstStyle/>
                    <a:p>
                      <a:pPr algn="r" fontAlgn="base">
                        <a:lnSpc>
                          <a:spcPct val="107000"/>
                        </a:lnSpc>
                        <a:spcBef>
                          <a:spcPts val="300"/>
                        </a:spcBef>
                        <a:spcAft>
                          <a:spcPts val="300"/>
                        </a:spcAft>
                      </a:pPr>
                      <a:r>
                        <a:rPr lang="ca-ES" sz="1800">
                          <a:solidFill>
                            <a:schemeClr val="tx1">
                              <a:lumMod val="95000"/>
                              <a:lumOff val="5000"/>
                            </a:schemeClr>
                          </a:solidFill>
                          <a:effectLst/>
                        </a:rPr>
                        <a:t>Planta 6</a:t>
                      </a:r>
                      <a:endParaRPr lang="es-ES" sz="160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algn="just" fontAlgn="base">
                        <a:lnSpc>
                          <a:spcPct val="107000"/>
                        </a:lnSpc>
                        <a:spcBef>
                          <a:spcPts val="300"/>
                        </a:spcBef>
                        <a:spcAft>
                          <a:spcPts val="300"/>
                        </a:spcAft>
                      </a:pPr>
                      <a:r>
                        <a:rPr lang="ca-ES" sz="1800" b="0" dirty="0">
                          <a:solidFill>
                            <a:schemeClr val="tx1">
                              <a:lumMod val="95000"/>
                              <a:lumOff val="5000"/>
                            </a:schemeClr>
                          </a:solidFill>
                          <a:effectLst/>
                        </a:rPr>
                        <a:t>Bugaderia / Zona esbarjo </a:t>
                      </a:r>
                      <a:endParaRPr lang="es-ES" sz="1600" b="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xmlns="" val="311004881"/>
                  </a:ext>
                </a:extLst>
              </a:tr>
              <a:tr h="364252">
                <a:tc>
                  <a:txBody>
                    <a:bodyPr/>
                    <a:lstStyle/>
                    <a:p>
                      <a:pPr algn="r" fontAlgn="base">
                        <a:lnSpc>
                          <a:spcPct val="107000"/>
                        </a:lnSpc>
                        <a:spcBef>
                          <a:spcPts val="300"/>
                        </a:spcBef>
                        <a:spcAft>
                          <a:spcPts val="300"/>
                        </a:spcAft>
                      </a:pPr>
                      <a:r>
                        <a:rPr lang="ca-ES" sz="1800">
                          <a:solidFill>
                            <a:schemeClr val="tx1">
                              <a:lumMod val="95000"/>
                              <a:lumOff val="5000"/>
                            </a:schemeClr>
                          </a:solidFill>
                          <a:effectLst/>
                        </a:rPr>
                        <a:t>Planta 5</a:t>
                      </a:r>
                      <a:endParaRPr lang="es-ES" sz="160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algn="just" fontAlgn="base">
                        <a:lnSpc>
                          <a:spcPct val="107000"/>
                        </a:lnSpc>
                        <a:spcBef>
                          <a:spcPts val="300"/>
                        </a:spcBef>
                        <a:spcAft>
                          <a:spcPts val="300"/>
                        </a:spcAft>
                      </a:pPr>
                      <a:r>
                        <a:rPr lang="ca-ES" sz="1800" dirty="0">
                          <a:solidFill>
                            <a:schemeClr val="tx1">
                              <a:lumMod val="95000"/>
                              <a:lumOff val="5000"/>
                            </a:schemeClr>
                          </a:solidFill>
                          <a:effectLst/>
                        </a:rPr>
                        <a:t>Habitacions 5.1 a 5.6</a:t>
                      </a:r>
                      <a:endParaRPr lang="es-ES" sz="16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xmlns="" val="2987891091"/>
                  </a:ext>
                </a:extLst>
              </a:tr>
              <a:tr h="528796">
                <a:tc>
                  <a:txBody>
                    <a:bodyPr/>
                    <a:lstStyle/>
                    <a:p>
                      <a:pPr algn="r" fontAlgn="base">
                        <a:lnSpc>
                          <a:spcPct val="107000"/>
                        </a:lnSpc>
                        <a:spcBef>
                          <a:spcPts val="300"/>
                        </a:spcBef>
                        <a:spcAft>
                          <a:spcPts val="300"/>
                        </a:spcAft>
                      </a:pPr>
                      <a:r>
                        <a:rPr lang="ca-ES" sz="1800">
                          <a:solidFill>
                            <a:schemeClr val="tx1">
                              <a:lumMod val="95000"/>
                              <a:lumOff val="5000"/>
                            </a:schemeClr>
                          </a:solidFill>
                          <a:effectLst/>
                        </a:rPr>
                        <a:t>Planta 4</a:t>
                      </a:r>
                      <a:endParaRPr lang="es-ES" sz="160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algn="just" fontAlgn="base">
                        <a:lnSpc>
                          <a:spcPct val="107000"/>
                        </a:lnSpc>
                        <a:spcBef>
                          <a:spcPts val="300"/>
                        </a:spcBef>
                        <a:spcAft>
                          <a:spcPts val="300"/>
                        </a:spcAft>
                      </a:pPr>
                      <a:r>
                        <a:rPr lang="ca-ES" sz="1800" dirty="0">
                          <a:solidFill>
                            <a:schemeClr val="tx1">
                              <a:lumMod val="95000"/>
                              <a:lumOff val="5000"/>
                            </a:schemeClr>
                          </a:solidFill>
                          <a:effectLst/>
                        </a:rPr>
                        <a:t>Habitacions 4.1 a 4.6</a:t>
                      </a:r>
                      <a:endParaRPr lang="es-ES" sz="16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xmlns="" val="1603018995"/>
                  </a:ext>
                </a:extLst>
              </a:tr>
              <a:tr h="364252">
                <a:tc>
                  <a:txBody>
                    <a:bodyPr/>
                    <a:lstStyle/>
                    <a:p>
                      <a:pPr algn="r" fontAlgn="base">
                        <a:lnSpc>
                          <a:spcPct val="107000"/>
                        </a:lnSpc>
                        <a:spcBef>
                          <a:spcPts val="300"/>
                        </a:spcBef>
                        <a:spcAft>
                          <a:spcPts val="300"/>
                        </a:spcAft>
                      </a:pPr>
                      <a:r>
                        <a:rPr lang="ca-ES" sz="1800">
                          <a:solidFill>
                            <a:schemeClr val="tx1">
                              <a:lumMod val="95000"/>
                              <a:lumOff val="5000"/>
                            </a:schemeClr>
                          </a:solidFill>
                          <a:effectLst/>
                        </a:rPr>
                        <a:t>Planta 3</a:t>
                      </a:r>
                      <a:endParaRPr lang="es-ES" sz="160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algn="just" fontAlgn="base">
                        <a:lnSpc>
                          <a:spcPct val="107000"/>
                        </a:lnSpc>
                        <a:spcBef>
                          <a:spcPts val="300"/>
                        </a:spcBef>
                        <a:spcAft>
                          <a:spcPts val="300"/>
                        </a:spcAft>
                      </a:pPr>
                      <a:r>
                        <a:rPr lang="ca-ES" sz="1800">
                          <a:solidFill>
                            <a:schemeClr val="tx1">
                              <a:lumMod val="95000"/>
                              <a:lumOff val="5000"/>
                            </a:schemeClr>
                          </a:solidFill>
                          <a:effectLst/>
                        </a:rPr>
                        <a:t>Habitacions 3.1 a 3.6</a:t>
                      </a:r>
                      <a:endParaRPr lang="es-ES" sz="160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xmlns="" val="2490661544"/>
                  </a:ext>
                </a:extLst>
              </a:tr>
              <a:tr h="364252">
                <a:tc>
                  <a:txBody>
                    <a:bodyPr/>
                    <a:lstStyle/>
                    <a:p>
                      <a:pPr algn="r" fontAlgn="base">
                        <a:lnSpc>
                          <a:spcPct val="107000"/>
                        </a:lnSpc>
                        <a:spcBef>
                          <a:spcPts val="300"/>
                        </a:spcBef>
                        <a:spcAft>
                          <a:spcPts val="300"/>
                        </a:spcAft>
                      </a:pPr>
                      <a:r>
                        <a:rPr lang="ca-ES" sz="1800" dirty="0">
                          <a:solidFill>
                            <a:schemeClr val="tx1">
                              <a:lumMod val="95000"/>
                              <a:lumOff val="5000"/>
                            </a:schemeClr>
                          </a:solidFill>
                          <a:effectLst/>
                        </a:rPr>
                        <a:t>Planta 2</a:t>
                      </a:r>
                      <a:endParaRPr lang="es-ES" sz="16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algn="just" fontAlgn="base">
                        <a:lnSpc>
                          <a:spcPct val="107000"/>
                        </a:lnSpc>
                        <a:spcBef>
                          <a:spcPts val="300"/>
                        </a:spcBef>
                        <a:spcAft>
                          <a:spcPts val="300"/>
                        </a:spcAft>
                      </a:pPr>
                      <a:r>
                        <a:rPr lang="ca-ES" sz="1800" dirty="0">
                          <a:solidFill>
                            <a:schemeClr val="tx1">
                              <a:lumMod val="95000"/>
                              <a:lumOff val="5000"/>
                            </a:schemeClr>
                          </a:solidFill>
                          <a:effectLst/>
                        </a:rPr>
                        <a:t>Menjador / Cuina / Vestidor</a:t>
                      </a:r>
                      <a:endParaRPr lang="es-ES" sz="16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xmlns="" val="1140122485"/>
                  </a:ext>
                </a:extLst>
              </a:tr>
              <a:tr h="364252">
                <a:tc>
                  <a:txBody>
                    <a:bodyPr/>
                    <a:lstStyle/>
                    <a:p>
                      <a:pPr algn="r" fontAlgn="base">
                        <a:lnSpc>
                          <a:spcPct val="107000"/>
                        </a:lnSpc>
                        <a:spcBef>
                          <a:spcPts val="300"/>
                        </a:spcBef>
                        <a:spcAft>
                          <a:spcPts val="300"/>
                        </a:spcAft>
                      </a:pPr>
                      <a:r>
                        <a:rPr lang="ca-ES" sz="1800">
                          <a:solidFill>
                            <a:schemeClr val="tx1">
                              <a:lumMod val="95000"/>
                              <a:lumOff val="5000"/>
                            </a:schemeClr>
                          </a:solidFill>
                          <a:effectLst/>
                        </a:rPr>
                        <a:t>Planta 1</a:t>
                      </a:r>
                      <a:endParaRPr lang="es-ES" sz="160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algn="just" fontAlgn="base">
                        <a:lnSpc>
                          <a:spcPct val="107000"/>
                        </a:lnSpc>
                        <a:spcBef>
                          <a:spcPts val="300"/>
                        </a:spcBef>
                        <a:spcAft>
                          <a:spcPts val="300"/>
                        </a:spcAft>
                      </a:pPr>
                      <a:r>
                        <a:rPr lang="ca-ES" sz="1800">
                          <a:solidFill>
                            <a:schemeClr val="tx1">
                              <a:lumMod val="95000"/>
                              <a:lumOff val="5000"/>
                            </a:schemeClr>
                          </a:solidFill>
                          <a:effectLst/>
                        </a:rPr>
                        <a:t>Oficines</a:t>
                      </a:r>
                      <a:endParaRPr lang="es-ES" sz="160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xmlns="" val="1461606772"/>
                  </a:ext>
                </a:extLst>
              </a:tr>
              <a:tr h="364252">
                <a:tc>
                  <a:txBody>
                    <a:bodyPr/>
                    <a:lstStyle/>
                    <a:p>
                      <a:pPr algn="r" fontAlgn="base">
                        <a:lnSpc>
                          <a:spcPct val="107000"/>
                        </a:lnSpc>
                        <a:spcBef>
                          <a:spcPts val="300"/>
                        </a:spcBef>
                        <a:spcAft>
                          <a:spcPts val="300"/>
                        </a:spcAft>
                      </a:pPr>
                      <a:r>
                        <a:rPr lang="ca-ES" sz="1800">
                          <a:solidFill>
                            <a:schemeClr val="tx1">
                              <a:lumMod val="95000"/>
                              <a:lumOff val="5000"/>
                            </a:schemeClr>
                          </a:solidFill>
                          <a:effectLst/>
                        </a:rPr>
                        <a:t>Planta baixa</a:t>
                      </a:r>
                      <a:endParaRPr lang="es-ES" sz="160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algn="just" fontAlgn="base">
                        <a:lnSpc>
                          <a:spcPct val="107000"/>
                        </a:lnSpc>
                        <a:spcBef>
                          <a:spcPts val="300"/>
                        </a:spcBef>
                        <a:spcAft>
                          <a:spcPts val="300"/>
                        </a:spcAft>
                      </a:pPr>
                      <a:r>
                        <a:rPr lang="ca-ES" sz="1800" dirty="0">
                          <a:solidFill>
                            <a:schemeClr val="tx1">
                              <a:lumMod val="95000"/>
                              <a:lumOff val="5000"/>
                            </a:schemeClr>
                          </a:solidFill>
                          <a:effectLst/>
                        </a:rPr>
                        <a:t>Entrada mercaderies / Zona esbarjo</a:t>
                      </a:r>
                      <a:endParaRPr lang="es-ES" sz="16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xmlns="" val="2521621951"/>
                  </a:ext>
                </a:extLst>
              </a:tr>
              <a:tr h="364252">
                <a:tc>
                  <a:txBody>
                    <a:bodyPr/>
                    <a:lstStyle/>
                    <a:p>
                      <a:pPr algn="r" fontAlgn="base">
                        <a:lnSpc>
                          <a:spcPct val="107000"/>
                        </a:lnSpc>
                        <a:spcBef>
                          <a:spcPts val="300"/>
                        </a:spcBef>
                        <a:spcAft>
                          <a:spcPts val="300"/>
                        </a:spcAft>
                      </a:pPr>
                      <a:r>
                        <a:rPr lang="ca-ES" sz="1800">
                          <a:solidFill>
                            <a:schemeClr val="tx1">
                              <a:lumMod val="95000"/>
                              <a:lumOff val="5000"/>
                            </a:schemeClr>
                          </a:solidFill>
                          <a:effectLst/>
                        </a:rPr>
                        <a:t>Planta Soterrani</a:t>
                      </a:r>
                      <a:endParaRPr lang="es-ES" sz="160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algn="just" fontAlgn="base">
                        <a:lnSpc>
                          <a:spcPct val="107000"/>
                        </a:lnSpc>
                        <a:spcBef>
                          <a:spcPts val="300"/>
                        </a:spcBef>
                        <a:spcAft>
                          <a:spcPts val="300"/>
                        </a:spcAft>
                      </a:pPr>
                      <a:r>
                        <a:rPr lang="ca-ES" sz="1800">
                          <a:solidFill>
                            <a:schemeClr val="tx1">
                              <a:lumMod val="95000"/>
                              <a:lumOff val="5000"/>
                            </a:schemeClr>
                          </a:solidFill>
                          <a:effectLst/>
                        </a:rPr>
                        <a:t>Vestuaris / Gimnàs i piscina</a:t>
                      </a:r>
                      <a:endParaRPr lang="es-ES" sz="160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xmlns="" val="3997293805"/>
                  </a:ext>
                </a:extLst>
              </a:tr>
              <a:tr h="521890">
                <a:tc>
                  <a:txBody>
                    <a:bodyPr/>
                    <a:lstStyle/>
                    <a:p>
                      <a:pPr algn="r" fontAlgn="base">
                        <a:lnSpc>
                          <a:spcPct val="107000"/>
                        </a:lnSpc>
                        <a:spcBef>
                          <a:spcPts val="300"/>
                        </a:spcBef>
                        <a:spcAft>
                          <a:spcPts val="300"/>
                        </a:spcAft>
                      </a:pPr>
                      <a:r>
                        <a:rPr lang="ca-ES" sz="1800">
                          <a:solidFill>
                            <a:schemeClr val="tx1">
                              <a:lumMod val="95000"/>
                              <a:lumOff val="5000"/>
                            </a:schemeClr>
                          </a:solidFill>
                          <a:effectLst/>
                        </a:rPr>
                        <a:t>Ascensor Dreta</a:t>
                      </a:r>
                      <a:endParaRPr lang="es-ES" sz="160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algn="just" fontAlgn="base">
                        <a:lnSpc>
                          <a:spcPct val="107000"/>
                        </a:lnSpc>
                        <a:spcBef>
                          <a:spcPts val="300"/>
                        </a:spcBef>
                        <a:spcAft>
                          <a:spcPts val="300"/>
                        </a:spcAft>
                      </a:pPr>
                      <a:r>
                        <a:rPr lang="ca-ES" sz="1800" dirty="0">
                          <a:solidFill>
                            <a:schemeClr val="tx1">
                              <a:lumMod val="95000"/>
                              <a:lumOff val="5000"/>
                            </a:schemeClr>
                          </a:solidFill>
                          <a:effectLst/>
                          <a:highlight>
                            <a:srgbClr val="00FF00"/>
                          </a:highlight>
                        </a:rPr>
                        <a:t>Sempre zona neta</a:t>
                      </a:r>
                      <a:endParaRPr lang="es-ES" sz="1600" dirty="0">
                        <a:solidFill>
                          <a:schemeClr val="tx1">
                            <a:lumMod val="95000"/>
                            <a:lumOff val="5000"/>
                          </a:schemeClr>
                        </a:solidFill>
                        <a:effectLst/>
                        <a:highlight>
                          <a:srgbClr val="00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xmlns="" val="2835321881"/>
                  </a:ext>
                </a:extLst>
              </a:tr>
              <a:tr h="364252">
                <a:tc>
                  <a:txBody>
                    <a:bodyPr/>
                    <a:lstStyle/>
                    <a:p>
                      <a:pPr algn="r" fontAlgn="base">
                        <a:lnSpc>
                          <a:spcPct val="107000"/>
                        </a:lnSpc>
                        <a:spcBef>
                          <a:spcPts val="300"/>
                        </a:spcBef>
                        <a:spcAft>
                          <a:spcPts val="300"/>
                        </a:spcAft>
                      </a:pPr>
                      <a:r>
                        <a:rPr lang="ca-ES" sz="1800">
                          <a:solidFill>
                            <a:schemeClr val="tx1">
                              <a:lumMod val="95000"/>
                              <a:lumOff val="5000"/>
                            </a:schemeClr>
                          </a:solidFill>
                          <a:effectLst/>
                        </a:rPr>
                        <a:t>Ascensor Esquerra</a:t>
                      </a:r>
                      <a:endParaRPr lang="es-ES" sz="160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algn="just" fontAlgn="base">
                        <a:lnSpc>
                          <a:spcPct val="107000"/>
                        </a:lnSpc>
                        <a:spcBef>
                          <a:spcPts val="300"/>
                        </a:spcBef>
                        <a:spcAft>
                          <a:spcPts val="300"/>
                        </a:spcAft>
                      </a:pPr>
                      <a:r>
                        <a:rPr lang="ca-ES" sz="1800" dirty="0">
                          <a:solidFill>
                            <a:schemeClr val="tx1">
                              <a:lumMod val="95000"/>
                              <a:lumOff val="5000"/>
                            </a:schemeClr>
                          </a:solidFill>
                          <a:effectLst/>
                          <a:highlight>
                            <a:srgbClr val="C0C0C0"/>
                          </a:highlight>
                        </a:rPr>
                        <a:t>Zona bruta en cas de COVID</a:t>
                      </a:r>
                      <a:endParaRPr lang="es-ES" sz="1600" dirty="0">
                        <a:solidFill>
                          <a:schemeClr val="tx1">
                            <a:lumMod val="95000"/>
                            <a:lumOff val="5000"/>
                          </a:schemeClr>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xmlns="" val="752395927"/>
                  </a:ext>
                </a:extLst>
              </a:tr>
            </a:tbl>
          </a:graphicData>
        </a:graphic>
      </p:graphicFrame>
    </p:spTree>
    <p:extLst>
      <p:ext uri="{BB962C8B-B14F-4D97-AF65-F5344CB8AC3E}">
        <p14:creationId xmlns:p14="http://schemas.microsoft.com/office/powerpoint/2010/main" val="39929567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A8CDBC2-6A4A-420B-A3E4-C4C6C2C87031}"/>
              </a:ext>
            </a:extLst>
          </p:cNvPr>
          <p:cNvSpPr>
            <a:spLocks noGrp="1"/>
          </p:cNvSpPr>
          <p:nvPr>
            <p:ph type="title"/>
          </p:nvPr>
        </p:nvSpPr>
        <p:spPr>
          <a:xfrm>
            <a:off x="838200" y="831736"/>
            <a:ext cx="10515600" cy="1325563"/>
          </a:xfrm>
        </p:spPr>
        <p:txBody>
          <a:bodyPr>
            <a:normAutofit/>
          </a:bodyPr>
          <a:lstStyle/>
          <a:p>
            <a:pPr algn="ctr" fontAlgn="base"/>
            <a:r>
              <a:rPr lang="ca-ES" sz="3600" b="1" u="sng" cap="all" dirty="0"/>
              <a:t>Habitació i bany a assignar</a:t>
            </a:r>
            <a:r>
              <a:rPr lang="es-ES" sz="3600" dirty="0"/>
              <a:t/>
            </a:r>
            <a:br>
              <a:rPr lang="es-ES" sz="3600" dirty="0"/>
            </a:br>
            <a:r>
              <a:rPr lang="ca-ES" sz="3600" b="1" u="sng" cap="all" dirty="0"/>
              <a:t>per al primer cas de COVID-19.</a:t>
            </a:r>
            <a:endParaRPr lang="es-ES" sz="3600" dirty="0"/>
          </a:p>
        </p:txBody>
      </p:sp>
      <p:sp>
        <p:nvSpPr>
          <p:cNvPr id="3" name="Marcador de contenido 2">
            <a:extLst>
              <a:ext uri="{FF2B5EF4-FFF2-40B4-BE49-F238E27FC236}">
                <a16:creationId xmlns:a16="http://schemas.microsoft.com/office/drawing/2014/main" xmlns="" id="{6742628F-6722-47C1-AFCF-5D17FCB569B3}"/>
              </a:ext>
            </a:extLst>
          </p:cNvPr>
          <p:cNvSpPr>
            <a:spLocks noGrp="1"/>
          </p:cNvSpPr>
          <p:nvPr>
            <p:ph idx="1"/>
          </p:nvPr>
        </p:nvSpPr>
        <p:spPr>
          <a:xfrm>
            <a:off x="1109662" y="2890309"/>
            <a:ext cx="10721622" cy="4351338"/>
          </a:xfrm>
        </p:spPr>
        <p:txBody>
          <a:bodyPr/>
          <a:lstStyle/>
          <a:p>
            <a:pPr marL="0" indent="0" fontAlgn="base">
              <a:buNone/>
            </a:pPr>
            <a:r>
              <a:rPr lang="ca-ES" b="1" dirty="0">
                <a:solidFill>
                  <a:srgbClr val="FF0000"/>
                </a:solidFill>
              </a:rPr>
              <a:t>La primera habitació a ocupar serà la 5.6. i el bany assignat serà el 5.2.</a:t>
            </a:r>
            <a:endParaRPr lang="es-ES" dirty="0">
              <a:solidFill>
                <a:srgbClr val="FF0000"/>
              </a:solidFill>
            </a:endParaRPr>
          </a:p>
          <a:p>
            <a:endParaRPr lang="es-ES" dirty="0"/>
          </a:p>
        </p:txBody>
      </p:sp>
      <p:sp>
        <p:nvSpPr>
          <p:cNvPr id="6" name="Rectángulo 5">
            <a:extLst>
              <a:ext uri="{FF2B5EF4-FFF2-40B4-BE49-F238E27FC236}">
                <a16:creationId xmlns:a16="http://schemas.microsoft.com/office/drawing/2014/main" xmlns="" id="{D85FD81D-7201-4E28-A7F4-FF74098E5202}"/>
              </a:ext>
            </a:extLst>
          </p:cNvPr>
          <p:cNvSpPr/>
          <p:nvPr/>
        </p:nvSpPr>
        <p:spPr>
          <a:xfrm>
            <a:off x="2312810" y="3967671"/>
            <a:ext cx="7772400" cy="1262846"/>
          </a:xfrm>
          <a:prstGeom prst="rect">
            <a:avLst/>
          </a:prstGeom>
          <a:ln>
            <a:solidFill>
              <a:schemeClr val="tx1"/>
            </a:solidFill>
          </a:ln>
        </p:spPr>
        <p:txBody>
          <a:bodyPr wrap="square">
            <a:spAutoFit/>
          </a:bodyPr>
          <a:lstStyle/>
          <a:p>
            <a:pPr marL="457200" algn="ctr" fontAlgn="base">
              <a:lnSpc>
                <a:spcPct val="107000"/>
              </a:lnSpc>
              <a:spcBef>
                <a:spcPts val="1000"/>
              </a:spcBef>
              <a:spcAft>
                <a:spcPts val="1000"/>
              </a:spcAft>
            </a:pPr>
            <a:r>
              <a:rPr lang="ca-E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Aquesta habitació restarà desocupada reservada per a fer el primer aïllament del cas sospitós perquè és l’habitació més allunyada de l’entrada principal i perquè té la possibilitat d’accedir al bany i no privar a cap altra habitació de fer-ho.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Flecha: hacia abajo 6">
            <a:extLst>
              <a:ext uri="{FF2B5EF4-FFF2-40B4-BE49-F238E27FC236}">
                <a16:creationId xmlns:a16="http://schemas.microsoft.com/office/drawing/2014/main" xmlns="" id="{B82F25D7-FF86-46E1-B570-812C36A26489}"/>
              </a:ext>
            </a:extLst>
          </p:cNvPr>
          <p:cNvSpPr/>
          <p:nvPr/>
        </p:nvSpPr>
        <p:spPr>
          <a:xfrm>
            <a:off x="5927548" y="2300174"/>
            <a:ext cx="542925" cy="447260"/>
          </a:xfrm>
          <a:prstGeom prst="down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5175453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xmlns="" id="{5C55F0BA-7D8B-4753-AB68-D54E59A24A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5FFE01ED-A201-4770-B536-D6687C9058DE}"/>
              </a:ext>
            </a:extLst>
          </p:cNvPr>
          <p:cNvSpPr>
            <a:spLocks noGrp="1"/>
          </p:cNvSpPr>
          <p:nvPr>
            <p:ph type="title"/>
          </p:nvPr>
        </p:nvSpPr>
        <p:spPr>
          <a:xfrm>
            <a:off x="862108" y="4995886"/>
            <a:ext cx="10464734" cy="1314159"/>
          </a:xfrm>
          <a:noFill/>
        </p:spPr>
        <p:txBody>
          <a:bodyPr vert="horz" lIns="91440" tIns="45720" rIns="91440" bIns="45720" rtlCol="0" anchor="b">
            <a:normAutofit/>
          </a:bodyPr>
          <a:lstStyle/>
          <a:p>
            <a:pPr algn="ctr"/>
            <a:r>
              <a:rPr lang="en-US" sz="2500" dirty="0">
                <a:latin typeface="Arial" panose="020B0604020202020204" pitchFamily="34" charset="0"/>
                <a:cs typeface="Arial" panose="020B0604020202020204" pitchFamily="34" charset="0"/>
              </a:rPr>
              <a:t>No hi ha </a:t>
            </a:r>
            <a:r>
              <a:rPr lang="en-US" sz="2500" dirty="0" err="1">
                <a:latin typeface="Arial" panose="020B0604020202020204" pitchFamily="34" charset="0"/>
                <a:cs typeface="Arial" panose="020B0604020202020204" pitchFamily="34" charset="0"/>
              </a:rPr>
              <a:t>camí</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directe</a:t>
            </a:r>
            <a:r>
              <a:rPr lang="en-US" sz="2500" dirty="0">
                <a:latin typeface="Arial" panose="020B0604020202020204" pitchFamily="34" charset="0"/>
                <a:cs typeface="Arial" panose="020B0604020202020204" pitchFamily="34" charset="0"/>
              </a:rPr>
              <a:t> de la zona </a:t>
            </a:r>
            <a:r>
              <a:rPr lang="en-US" sz="2500" dirty="0">
                <a:highlight>
                  <a:srgbClr val="FF0000"/>
                </a:highlight>
                <a:latin typeface="Arial" panose="020B0604020202020204" pitchFamily="34" charset="0"/>
                <a:cs typeface="Arial" panose="020B0604020202020204" pitchFamily="34" charset="0"/>
              </a:rPr>
              <a:t>VERMELLA </a:t>
            </a:r>
            <a:r>
              <a:rPr lang="en-US" sz="2500" dirty="0">
                <a:latin typeface="Arial" panose="020B0604020202020204" pitchFamily="34" charset="0"/>
                <a:cs typeface="Arial" panose="020B0604020202020204" pitchFamily="34" charset="0"/>
              </a:rPr>
              <a:t>fins a </a:t>
            </a:r>
            <a:r>
              <a:rPr lang="en-US" sz="2500" dirty="0" err="1">
                <a:latin typeface="Arial" panose="020B0604020202020204" pitchFamily="34" charset="0"/>
                <a:cs typeface="Arial" panose="020B0604020202020204" pitchFamily="34" charset="0"/>
              </a:rPr>
              <a:t>l’ascensor</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perquè</a:t>
            </a:r>
            <a:r>
              <a:rPr lang="en-US" sz="2500" dirty="0">
                <a:latin typeface="Arial" panose="020B0604020202020204" pitchFamily="34" charset="0"/>
                <a:cs typeface="Arial" panose="020B0604020202020204" pitchFamily="34" charset="0"/>
              </a:rPr>
              <a:t> les </a:t>
            </a:r>
            <a:r>
              <a:rPr lang="en-US" sz="2500" dirty="0" err="1">
                <a:latin typeface="Arial" panose="020B0604020202020204" pitchFamily="34" charset="0"/>
                <a:cs typeface="Arial" panose="020B0604020202020204" pitchFamily="34" charset="0"/>
              </a:rPr>
              <a:t>persones</a:t>
            </a:r>
            <a:r>
              <a:rPr lang="en-US" sz="2500" dirty="0">
                <a:latin typeface="Arial" panose="020B0604020202020204" pitchFamily="34" charset="0"/>
                <a:cs typeface="Arial" panose="020B0604020202020204" pitchFamily="34" charset="0"/>
              </a:rPr>
              <a:t> residents </a:t>
            </a:r>
            <a:r>
              <a:rPr lang="en-US" sz="2500" dirty="0" err="1">
                <a:latin typeface="Arial" panose="020B0604020202020204" pitchFamily="34" charset="0"/>
                <a:cs typeface="Arial" panose="020B0604020202020204" pitchFamily="34" charset="0"/>
              </a:rPr>
              <a:t>tenen</a:t>
            </a:r>
            <a:r>
              <a:rPr lang="en-US" sz="2500" dirty="0">
                <a:latin typeface="Arial" panose="020B0604020202020204" pitchFamily="34" charset="0"/>
                <a:cs typeface="Arial" panose="020B0604020202020204" pitchFamily="34" charset="0"/>
              </a:rPr>
              <a:t> un alt </a:t>
            </a:r>
            <a:r>
              <a:rPr lang="en-US" sz="2500" dirty="0" err="1">
                <a:latin typeface="Arial" panose="020B0604020202020204" pitchFamily="34" charset="0"/>
                <a:cs typeface="Arial" panose="020B0604020202020204" pitchFamily="34" charset="0"/>
              </a:rPr>
              <a:t>nivell</a:t>
            </a:r>
            <a:r>
              <a:rPr lang="en-US" sz="2500" dirty="0">
                <a:latin typeface="Arial" panose="020B0604020202020204" pitchFamily="34" charset="0"/>
                <a:cs typeface="Arial" panose="020B0604020202020204" pitchFamily="34" charset="0"/>
              </a:rPr>
              <a:t> de </a:t>
            </a:r>
            <a:r>
              <a:rPr lang="en-US" sz="2500" dirty="0" err="1">
                <a:latin typeface="Arial" panose="020B0604020202020204" pitchFamily="34" charset="0"/>
                <a:cs typeface="Arial" panose="020B0604020202020204" pitchFamily="34" charset="0"/>
              </a:rPr>
              <a:t>dependència</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i</a:t>
            </a:r>
            <a:r>
              <a:rPr lang="en-US" sz="2500" dirty="0">
                <a:latin typeface="Arial" panose="020B0604020202020204" pitchFamily="34" charset="0"/>
                <a:cs typeface="Arial" panose="020B0604020202020204" pitchFamily="34" charset="0"/>
              </a:rPr>
              <a:t> no </a:t>
            </a:r>
            <a:r>
              <a:rPr lang="en-US" sz="2500" dirty="0" err="1">
                <a:latin typeface="Arial" panose="020B0604020202020204" pitchFamily="34" charset="0"/>
                <a:cs typeface="Arial" panose="020B0604020202020204" pitchFamily="34" charset="0"/>
              </a:rPr>
              <a:t>poden</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deambular</a:t>
            </a:r>
            <a:r>
              <a:rPr lang="en-US" sz="2500" dirty="0">
                <a:latin typeface="Arial" panose="020B0604020202020204" pitchFamily="34" charset="0"/>
                <a:cs typeface="Arial" panose="020B0604020202020204" pitchFamily="34" charset="0"/>
              </a:rPr>
              <a:t> per la zona.</a:t>
            </a:r>
            <a:endParaRPr lang="en-US" sz="2500" dirty="0"/>
          </a:p>
        </p:txBody>
      </p:sp>
      <p:pic>
        <p:nvPicPr>
          <p:cNvPr id="4" name="Imatge 1">
            <a:extLst>
              <a:ext uri="{FF2B5EF4-FFF2-40B4-BE49-F238E27FC236}">
                <a16:creationId xmlns:a16="http://schemas.microsoft.com/office/drawing/2014/main" xmlns="" id="{D50401EC-65F8-4DD8-B3D4-F5F9524F6D9A}"/>
              </a:ext>
            </a:extLst>
          </p:cNvPr>
          <p:cNvPicPr/>
          <p:nvPr/>
        </p:nvPicPr>
        <p:blipFill rotWithShape="1">
          <a:blip r:embed="rId2" cstate="print">
            <a:extLst>
              <a:ext uri="{28A0092B-C50C-407E-A947-70E740481C1C}">
                <a14:useLocalDpi xmlns:a14="http://schemas.microsoft.com/office/drawing/2010/main" val="0"/>
              </a:ext>
            </a:extLst>
          </a:blip>
          <a:srcRect l="3519" r="3899" b="-2"/>
          <a:stretch/>
        </p:blipFill>
        <p:spPr>
          <a:xfrm>
            <a:off x="2848484" y="1262211"/>
            <a:ext cx="6777732" cy="3733675"/>
          </a:xfrm>
          <a:prstGeom prst="rect">
            <a:avLst/>
          </a:prstGeom>
          <a:effectLst/>
        </p:spPr>
      </p:pic>
      <p:sp>
        <p:nvSpPr>
          <p:cNvPr id="5" name="CuadroTexto 4">
            <a:extLst>
              <a:ext uri="{FF2B5EF4-FFF2-40B4-BE49-F238E27FC236}">
                <a16:creationId xmlns:a16="http://schemas.microsoft.com/office/drawing/2014/main" xmlns="" id="{C888BDA0-A3C9-450D-A59A-E70BC29B80EC}"/>
              </a:ext>
            </a:extLst>
          </p:cNvPr>
          <p:cNvSpPr txBox="1"/>
          <p:nvPr/>
        </p:nvSpPr>
        <p:spPr>
          <a:xfrm>
            <a:off x="5434521" y="703286"/>
            <a:ext cx="2266441" cy="523220"/>
          </a:xfrm>
          <a:prstGeom prst="rect">
            <a:avLst/>
          </a:prstGeom>
          <a:noFill/>
        </p:spPr>
        <p:txBody>
          <a:bodyPr wrap="square" rtlCol="0">
            <a:spAutoFit/>
          </a:bodyPr>
          <a:lstStyle/>
          <a:p>
            <a:r>
              <a:rPr lang="es-ES" sz="2800" b="1" dirty="0"/>
              <a:t>PLANTA 5</a:t>
            </a:r>
          </a:p>
        </p:txBody>
      </p:sp>
    </p:spTree>
    <p:extLst>
      <p:ext uri="{BB962C8B-B14F-4D97-AF65-F5344CB8AC3E}">
        <p14:creationId xmlns:p14="http://schemas.microsoft.com/office/powerpoint/2010/main" val="32955868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8">
            <a:extLst>
              <a:ext uri="{FF2B5EF4-FFF2-40B4-BE49-F238E27FC236}">
                <a16:creationId xmlns:a16="http://schemas.microsoft.com/office/drawing/2014/main" xmlns="" id="{9427AF5F-9A0E-42B7-A252-FD64C9885F9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BF3057AC-26EB-411E-BA64-43BC62C52B07}"/>
              </a:ext>
            </a:extLst>
          </p:cNvPr>
          <p:cNvSpPr>
            <a:spLocks noGrp="1"/>
          </p:cNvSpPr>
          <p:nvPr>
            <p:ph type="title"/>
          </p:nvPr>
        </p:nvSpPr>
        <p:spPr>
          <a:xfrm>
            <a:off x="938275" y="313272"/>
            <a:ext cx="10515600" cy="1306443"/>
          </a:xfrm>
        </p:spPr>
        <p:txBody>
          <a:bodyPr>
            <a:normAutofit/>
          </a:bodyPr>
          <a:lstStyle/>
          <a:p>
            <a:pPr algn="ctr"/>
            <a:r>
              <a:rPr lang="ca-ES" sz="2800" b="1" cap="all" dirty="0"/>
              <a:t>Plànol de Situació MIXTA. </a:t>
            </a:r>
            <a:r>
              <a:rPr lang="es-ES" sz="2800" dirty="0"/>
              <a:t/>
            </a:r>
            <a:br>
              <a:rPr lang="es-ES" sz="2800" dirty="0"/>
            </a:br>
            <a:r>
              <a:rPr lang="ca-ES" sz="2800" b="1" cap="all" dirty="0"/>
              <a:t>Convivència de Cohort </a:t>
            </a:r>
            <a:r>
              <a:rPr lang="ca-ES" sz="2800" b="1" cap="all" dirty="0">
                <a:highlight>
                  <a:srgbClr val="FF0000"/>
                </a:highlight>
              </a:rPr>
              <a:t>vermella</a:t>
            </a:r>
            <a:r>
              <a:rPr lang="ca-ES" sz="2800" b="1" cap="all" dirty="0"/>
              <a:t> i </a:t>
            </a:r>
            <a:r>
              <a:rPr lang="ca-ES" sz="2800" b="1" cap="all" dirty="0">
                <a:highlight>
                  <a:srgbClr val="FFFF00"/>
                </a:highlight>
              </a:rPr>
              <a:t>groga</a:t>
            </a:r>
            <a:r>
              <a:rPr lang="ca-ES" sz="2800" b="1" cap="all" dirty="0"/>
              <a:t> </a:t>
            </a:r>
            <a:r>
              <a:rPr lang="es-ES" sz="2800" b="1" cap="all" dirty="0"/>
              <a:t> </a:t>
            </a:r>
            <a:r>
              <a:rPr lang="ca-ES" sz="2800" b="1" cap="all" dirty="0"/>
              <a:t>a una mateixa planta.</a:t>
            </a:r>
            <a:endParaRPr lang="es-ES" sz="2800" dirty="0"/>
          </a:p>
        </p:txBody>
      </p:sp>
      <p:sp>
        <p:nvSpPr>
          <p:cNvPr id="14" name="Content Placeholder 7">
            <a:extLst>
              <a:ext uri="{FF2B5EF4-FFF2-40B4-BE49-F238E27FC236}">
                <a16:creationId xmlns:a16="http://schemas.microsoft.com/office/drawing/2014/main" xmlns="" id="{8FA3E883-0D9D-439D-B417-CF729F0426B5}"/>
              </a:ext>
            </a:extLst>
          </p:cNvPr>
          <p:cNvSpPr>
            <a:spLocks noGrp="1"/>
          </p:cNvSpPr>
          <p:nvPr>
            <p:ph idx="1"/>
          </p:nvPr>
        </p:nvSpPr>
        <p:spPr>
          <a:xfrm>
            <a:off x="536451" y="2189411"/>
            <a:ext cx="4152774" cy="4303464"/>
          </a:xfrm>
        </p:spPr>
        <p:txBody>
          <a:bodyPr>
            <a:normAutofit/>
          </a:bodyPr>
          <a:lstStyle/>
          <a:p>
            <a:pPr fontAlgn="base"/>
            <a:r>
              <a:rPr lang="ca-ES" sz="2000" dirty="0"/>
              <a:t>Donat que no es pot evitar la zona vermella en el camí als banys, els residents de la </a:t>
            </a:r>
            <a:r>
              <a:rPr lang="ca-ES" sz="2000" dirty="0">
                <a:highlight>
                  <a:srgbClr val="FFFF00"/>
                </a:highlight>
              </a:rPr>
              <a:t>zona groga </a:t>
            </a:r>
            <a:r>
              <a:rPr lang="ca-ES" sz="2000" dirty="0"/>
              <a:t>hauran d’utilitzar els banys d’una altra </a:t>
            </a:r>
            <a:r>
              <a:rPr lang="ca-ES" sz="2000" dirty="0">
                <a:highlight>
                  <a:srgbClr val="FFFF00"/>
                </a:highlight>
              </a:rPr>
              <a:t>planta groga. </a:t>
            </a:r>
          </a:p>
          <a:p>
            <a:pPr fontAlgn="base"/>
            <a:endParaRPr lang="es-ES" sz="2000" dirty="0"/>
          </a:p>
          <a:p>
            <a:pPr fontAlgn="base"/>
            <a:r>
              <a:rPr lang="ca-ES" sz="2000" dirty="0"/>
              <a:t>Si no fos possible s’habilitaria el </a:t>
            </a:r>
            <a:r>
              <a:rPr lang="ca-ES" sz="2000" b="1" dirty="0"/>
              <a:t>bany 5.1. </a:t>
            </a:r>
            <a:r>
              <a:rPr lang="ca-ES" sz="2000" dirty="0"/>
              <a:t>i es passaria a fer neteja i desinfecció cada cop que es passés pel terra de la zona.</a:t>
            </a:r>
            <a:endParaRPr lang="es-ES" sz="2000" dirty="0"/>
          </a:p>
        </p:txBody>
      </p:sp>
      <p:pic>
        <p:nvPicPr>
          <p:cNvPr id="4" name="Imatge 2">
            <a:extLst>
              <a:ext uri="{FF2B5EF4-FFF2-40B4-BE49-F238E27FC236}">
                <a16:creationId xmlns:a16="http://schemas.microsoft.com/office/drawing/2014/main" xmlns="" id="{D7180214-A5CF-443B-B963-2877E9334C68}"/>
              </a:ext>
            </a:extLst>
          </p:cNvPr>
          <p:cNvPicPr>
            <a:picLocks/>
          </p:cNvPicPr>
          <p:nvPr/>
        </p:nvPicPr>
        <p:blipFill rotWithShape="1">
          <a:blip r:embed="rId2" cstate="print">
            <a:extLst>
              <a:ext uri="{28A0092B-C50C-407E-A947-70E740481C1C}">
                <a14:useLocalDpi xmlns:a14="http://schemas.microsoft.com/office/drawing/2010/main" val="0"/>
              </a:ext>
            </a:extLst>
          </a:blip>
          <a:srcRect l="10537" r="15344" b="1"/>
          <a:stretch/>
        </p:blipFill>
        <p:spPr>
          <a:xfrm>
            <a:off x="4875150" y="1570679"/>
            <a:ext cx="6896226" cy="4922196"/>
          </a:xfrm>
          <a:prstGeom prst="rect">
            <a:avLst/>
          </a:prstGeom>
        </p:spPr>
      </p:pic>
    </p:spTree>
    <p:extLst>
      <p:ext uri="{BB962C8B-B14F-4D97-AF65-F5344CB8AC3E}">
        <p14:creationId xmlns:p14="http://schemas.microsoft.com/office/powerpoint/2010/main" val="945845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DC6BEC6B-5C77-412D-B45A-5B0F46FEDA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6FD69422-FF14-495F-A363-545F8622D253}"/>
              </a:ext>
            </a:extLst>
          </p:cNvPr>
          <p:cNvSpPr>
            <a:spLocks noGrp="1"/>
          </p:cNvSpPr>
          <p:nvPr>
            <p:ph type="title"/>
          </p:nvPr>
        </p:nvSpPr>
        <p:spPr>
          <a:xfrm>
            <a:off x="836675" y="274825"/>
            <a:ext cx="10515600" cy="1481188"/>
          </a:xfrm>
        </p:spPr>
        <p:txBody>
          <a:bodyPr>
            <a:normAutofit/>
          </a:bodyPr>
          <a:lstStyle/>
          <a:p>
            <a:pPr algn="ctr" fontAlgn="base"/>
            <a:r>
              <a:rPr lang="ca-ES" sz="2800" b="1" u="sng" cap="all" dirty="0"/>
              <a:t>Plànol de Situació MIXTA. </a:t>
            </a:r>
            <a:r>
              <a:rPr lang="es-ES" sz="2800" dirty="0"/>
              <a:t/>
            </a:r>
            <a:br>
              <a:rPr lang="es-ES" sz="2800" dirty="0"/>
            </a:br>
            <a:r>
              <a:rPr lang="ca-ES" sz="2800" b="1" u="sng" cap="all" dirty="0"/>
              <a:t>Convivència de Cohort </a:t>
            </a:r>
            <a:r>
              <a:rPr lang="ca-ES" sz="2800" b="1" u="sng" cap="all" dirty="0">
                <a:highlight>
                  <a:srgbClr val="FFFF00"/>
                </a:highlight>
              </a:rPr>
              <a:t>groga</a:t>
            </a:r>
            <a:r>
              <a:rPr lang="ca-ES" sz="2800" b="1" u="sng" cap="all" dirty="0"/>
              <a:t> i </a:t>
            </a:r>
            <a:r>
              <a:rPr lang="ca-ES" sz="2800" b="1" u="sng" cap="all" dirty="0">
                <a:highlight>
                  <a:srgbClr val="00FF00"/>
                </a:highlight>
              </a:rPr>
              <a:t>verda</a:t>
            </a:r>
            <a:r>
              <a:rPr lang="ca-ES" sz="2800" b="1" u="sng" cap="all" dirty="0"/>
              <a:t> a una mateixa planta.</a:t>
            </a:r>
            <a:endParaRPr lang="es-ES" sz="2800" dirty="0"/>
          </a:p>
        </p:txBody>
      </p:sp>
      <p:sp>
        <p:nvSpPr>
          <p:cNvPr id="8" name="Content Placeholder 7">
            <a:extLst>
              <a:ext uri="{FF2B5EF4-FFF2-40B4-BE49-F238E27FC236}">
                <a16:creationId xmlns:a16="http://schemas.microsoft.com/office/drawing/2014/main" xmlns="" id="{A9ED14F1-68C1-484B-9E3D-CD57F0CAB15E}"/>
              </a:ext>
            </a:extLst>
          </p:cNvPr>
          <p:cNvSpPr>
            <a:spLocks noGrp="1"/>
          </p:cNvSpPr>
          <p:nvPr>
            <p:ph idx="1"/>
          </p:nvPr>
        </p:nvSpPr>
        <p:spPr>
          <a:xfrm>
            <a:off x="736600" y="2706858"/>
            <a:ext cx="3990968" cy="2880515"/>
          </a:xfrm>
        </p:spPr>
        <p:txBody>
          <a:bodyPr>
            <a:normAutofit/>
          </a:bodyPr>
          <a:lstStyle/>
          <a:p>
            <a:r>
              <a:rPr lang="ca-ES" dirty="0"/>
              <a:t>Donat que no es pot evitar la </a:t>
            </a:r>
            <a:r>
              <a:rPr lang="ca-ES" dirty="0">
                <a:highlight>
                  <a:srgbClr val="FFFF00"/>
                </a:highlight>
              </a:rPr>
              <a:t>zona groga </a:t>
            </a:r>
            <a:r>
              <a:rPr lang="ca-ES" dirty="0"/>
              <a:t>en el camí als banys, els residents de la</a:t>
            </a:r>
            <a:r>
              <a:rPr lang="ca-ES" dirty="0">
                <a:highlight>
                  <a:srgbClr val="00FF00"/>
                </a:highlight>
              </a:rPr>
              <a:t> zona verda </a:t>
            </a:r>
            <a:r>
              <a:rPr lang="ca-ES" dirty="0"/>
              <a:t>hauran d’utilitzar els banys d’una altra </a:t>
            </a:r>
            <a:r>
              <a:rPr lang="ca-ES" dirty="0">
                <a:highlight>
                  <a:srgbClr val="00FF00"/>
                </a:highlight>
              </a:rPr>
              <a:t>planta verda. </a:t>
            </a:r>
            <a:endParaRPr lang="es-ES" dirty="0">
              <a:highlight>
                <a:srgbClr val="00FF00"/>
              </a:highlight>
            </a:endParaRPr>
          </a:p>
          <a:p>
            <a:pPr marL="0" indent="0">
              <a:buNone/>
            </a:pPr>
            <a:endParaRPr lang="en-US" sz="2000" dirty="0"/>
          </a:p>
        </p:txBody>
      </p:sp>
      <p:pic>
        <p:nvPicPr>
          <p:cNvPr id="4" name="Imatge 3">
            <a:extLst>
              <a:ext uri="{FF2B5EF4-FFF2-40B4-BE49-F238E27FC236}">
                <a16:creationId xmlns:a16="http://schemas.microsoft.com/office/drawing/2014/main" xmlns="" id="{25F5772E-37AD-405C-B26D-C598ABEA4BD3}"/>
              </a:ext>
            </a:extLst>
          </p:cNvPr>
          <p:cNvPicPr>
            <a:picLocks/>
          </p:cNvPicPr>
          <p:nvPr/>
        </p:nvPicPr>
        <p:blipFill rotWithShape="1">
          <a:blip r:embed="rId2" cstate="print">
            <a:extLst>
              <a:ext uri="{28A0092B-C50C-407E-A947-70E740481C1C}">
                <a14:useLocalDpi xmlns:a14="http://schemas.microsoft.com/office/drawing/2010/main" val="0"/>
              </a:ext>
            </a:extLst>
          </a:blip>
          <a:srcRect l="17206" r="9596" b="2"/>
          <a:stretch/>
        </p:blipFill>
        <p:spPr>
          <a:xfrm>
            <a:off x="4727568" y="1932227"/>
            <a:ext cx="6618251" cy="4650948"/>
          </a:xfrm>
          <a:prstGeom prst="rect">
            <a:avLst/>
          </a:prstGeom>
        </p:spPr>
      </p:pic>
    </p:spTree>
    <p:extLst>
      <p:ext uri="{BB962C8B-B14F-4D97-AF65-F5344CB8AC3E}">
        <p14:creationId xmlns:p14="http://schemas.microsoft.com/office/powerpoint/2010/main" val="7691622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9427AF5F-9A0E-42B7-A252-FD64C9885F9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7F8381CE-0819-4CA6-818B-4ED18BF28003}"/>
              </a:ext>
            </a:extLst>
          </p:cNvPr>
          <p:cNvSpPr>
            <a:spLocks noGrp="1"/>
          </p:cNvSpPr>
          <p:nvPr>
            <p:ph type="title"/>
          </p:nvPr>
        </p:nvSpPr>
        <p:spPr>
          <a:xfrm>
            <a:off x="1095375" y="425450"/>
            <a:ext cx="10515600" cy="1306443"/>
          </a:xfrm>
        </p:spPr>
        <p:txBody>
          <a:bodyPr>
            <a:normAutofit/>
          </a:bodyPr>
          <a:lstStyle/>
          <a:p>
            <a:pPr algn="ctr" fontAlgn="base"/>
            <a:r>
              <a:rPr lang="ca-ES" sz="3200" b="1" u="sng" cap="all" dirty="0"/>
              <a:t>Plànol de la planta baixa </a:t>
            </a:r>
            <a:r>
              <a:rPr lang="es-ES" sz="3200" dirty="0"/>
              <a:t/>
            </a:r>
            <a:br>
              <a:rPr lang="es-ES" sz="3200" dirty="0"/>
            </a:br>
            <a:r>
              <a:rPr lang="ca-ES" sz="3200" b="1" u="sng" cap="all" dirty="0"/>
              <a:t>amb descripció de les zones delimitades</a:t>
            </a:r>
            <a:endParaRPr lang="es-ES" sz="3200" dirty="0"/>
          </a:p>
        </p:txBody>
      </p:sp>
      <p:sp>
        <p:nvSpPr>
          <p:cNvPr id="8" name="Content Placeholder 7">
            <a:extLst>
              <a:ext uri="{FF2B5EF4-FFF2-40B4-BE49-F238E27FC236}">
                <a16:creationId xmlns:a16="http://schemas.microsoft.com/office/drawing/2014/main" xmlns="" id="{439D8868-B932-41E5-8722-F10DF63A1C5C}"/>
              </a:ext>
            </a:extLst>
          </p:cNvPr>
          <p:cNvSpPr>
            <a:spLocks noGrp="1"/>
          </p:cNvSpPr>
          <p:nvPr>
            <p:ph idx="1"/>
          </p:nvPr>
        </p:nvSpPr>
        <p:spPr>
          <a:xfrm>
            <a:off x="838200" y="1825625"/>
            <a:ext cx="4152774" cy="3632200"/>
          </a:xfrm>
        </p:spPr>
        <p:txBody>
          <a:bodyPr>
            <a:normAutofit/>
          </a:bodyPr>
          <a:lstStyle/>
          <a:p>
            <a:pPr marL="0" indent="0" fontAlgn="base">
              <a:buNone/>
            </a:pPr>
            <a:endParaRPr lang="es-ES" sz="2400" dirty="0"/>
          </a:p>
          <a:p>
            <a:pPr lvl="1" fontAlgn="base"/>
            <a:r>
              <a:rPr lang="ca-ES" dirty="0"/>
              <a:t>Sala polivalent – </a:t>
            </a:r>
            <a:r>
              <a:rPr lang="ca-ES" b="1" cap="all" dirty="0">
                <a:solidFill>
                  <a:srgbClr val="FFC000"/>
                </a:solidFill>
              </a:rPr>
              <a:t>Zona de transició</a:t>
            </a:r>
            <a:r>
              <a:rPr lang="ca-ES" dirty="0"/>
              <a:t> separada de la Habitació neta per a visites.</a:t>
            </a:r>
            <a:endParaRPr lang="es-ES" sz="2000" dirty="0"/>
          </a:p>
          <a:p>
            <a:pPr marL="0" indent="0" fontAlgn="base">
              <a:buNone/>
            </a:pPr>
            <a:endParaRPr lang="es-ES" sz="2400" dirty="0"/>
          </a:p>
          <a:p>
            <a:pPr lvl="1" fontAlgn="base"/>
            <a:r>
              <a:rPr lang="ca-ES" dirty="0"/>
              <a:t>Pati d’esbarjo – </a:t>
            </a:r>
            <a:r>
              <a:rPr lang="ca-ES" cap="all" dirty="0">
                <a:highlight>
                  <a:srgbClr val="00FF00"/>
                </a:highlight>
              </a:rPr>
              <a:t>Zona neta</a:t>
            </a:r>
            <a:endParaRPr lang="es-ES" sz="2400" dirty="0">
              <a:highlight>
                <a:srgbClr val="00FF00"/>
              </a:highlight>
            </a:endParaRPr>
          </a:p>
          <a:p>
            <a:endParaRPr lang="en-US" sz="2000" dirty="0"/>
          </a:p>
        </p:txBody>
      </p:sp>
      <p:pic>
        <p:nvPicPr>
          <p:cNvPr id="4" name="Imatge 4">
            <a:extLst>
              <a:ext uri="{FF2B5EF4-FFF2-40B4-BE49-F238E27FC236}">
                <a16:creationId xmlns:a16="http://schemas.microsoft.com/office/drawing/2014/main" xmlns="" id="{4A33B29C-0DCE-4791-B5C4-C38322BD0C10}"/>
              </a:ext>
            </a:extLst>
          </p:cNvPr>
          <p:cNvPicPr>
            <a:picLocks/>
          </p:cNvPicPr>
          <p:nvPr/>
        </p:nvPicPr>
        <p:blipFill rotWithShape="1">
          <a:blip r:embed="rId2" cstate="print">
            <a:extLst>
              <a:ext uri="{28A0092B-C50C-407E-A947-70E740481C1C}">
                <a14:useLocalDpi xmlns:a14="http://schemas.microsoft.com/office/drawing/2010/main" val="0"/>
              </a:ext>
            </a:extLst>
          </a:blip>
          <a:srcRect r="3607"/>
          <a:stretch/>
        </p:blipFill>
        <p:spPr>
          <a:xfrm>
            <a:off x="5183500" y="1904281"/>
            <a:ext cx="6689413" cy="4588593"/>
          </a:xfrm>
          <a:prstGeom prst="rect">
            <a:avLst/>
          </a:prstGeom>
        </p:spPr>
      </p:pic>
    </p:spTree>
    <p:extLst>
      <p:ext uri="{BB962C8B-B14F-4D97-AF65-F5344CB8AC3E}">
        <p14:creationId xmlns:p14="http://schemas.microsoft.com/office/powerpoint/2010/main" val="26080138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FE4E9B6-10C3-418A-83FF-408BE0C50962}"/>
              </a:ext>
            </a:extLst>
          </p:cNvPr>
          <p:cNvSpPr>
            <a:spLocks noGrp="1"/>
          </p:cNvSpPr>
          <p:nvPr>
            <p:ph type="title"/>
          </p:nvPr>
        </p:nvSpPr>
        <p:spPr/>
        <p:txBody>
          <a:bodyPr>
            <a:normAutofit/>
          </a:bodyPr>
          <a:lstStyle/>
          <a:p>
            <a:pPr algn="ctr"/>
            <a:r>
              <a:rPr lang="ca-ES" sz="3200" b="1" u="sng" cap="all" dirty="0"/>
              <a:t>Planta 1 d’OFICINES ha de ser sempre </a:t>
            </a:r>
            <a:r>
              <a:rPr lang="ca-ES" sz="3200" b="1" u="sng" cap="all" dirty="0">
                <a:highlight>
                  <a:srgbClr val="00FF00"/>
                </a:highlight>
              </a:rPr>
              <a:t>ZONA NETA</a:t>
            </a:r>
            <a:endParaRPr lang="es-ES" sz="3200" dirty="0">
              <a:highlight>
                <a:srgbClr val="00FF00"/>
              </a:highlight>
            </a:endParaRPr>
          </a:p>
        </p:txBody>
      </p:sp>
      <p:pic>
        <p:nvPicPr>
          <p:cNvPr id="4" name="Imatge 5">
            <a:extLst>
              <a:ext uri="{FF2B5EF4-FFF2-40B4-BE49-F238E27FC236}">
                <a16:creationId xmlns:a16="http://schemas.microsoft.com/office/drawing/2014/main" xmlns="" id="{8CD50C0A-2D73-48BC-9ADA-9C713FA1C6D1}"/>
              </a:ext>
            </a:extLst>
          </p:cNvPr>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74044" y="1690688"/>
            <a:ext cx="8186738" cy="4414837"/>
          </a:xfrm>
          <a:prstGeom prst="rect">
            <a:avLst/>
          </a:prstGeom>
        </p:spPr>
      </p:pic>
    </p:spTree>
    <p:extLst>
      <p:ext uri="{BB962C8B-B14F-4D97-AF65-F5344CB8AC3E}">
        <p14:creationId xmlns:p14="http://schemas.microsoft.com/office/powerpoint/2010/main" val="30755630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A3FD275-803D-4496-A892-9EE85A901464}"/>
              </a:ext>
            </a:extLst>
          </p:cNvPr>
          <p:cNvSpPr>
            <a:spLocks noGrp="1"/>
          </p:cNvSpPr>
          <p:nvPr>
            <p:ph type="title"/>
          </p:nvPr>
        </p:nvSpPr>
        <p:spPr/>
        <p:txBody>
          <a:bodyPr>
            <a:normAutofit fontScale="90000"/>
          </a:bodyPr>
          <a:lstStyle/>
          <a:p>
            <a:pPr algn="ctr" fontAlgn="base"/>
            <a:r>
              <a:rPr lang="ca-ES" sz="3600" dirty="0"/>
              <a:t> </a:t>
            </a:r>
            <a:r>
              <a:rPr lang="es-ES" sz="3600" dirty="0"/>
              <a:t/>
            </a:r>
            <a:br>
              <a:rPr lang="es-ES" sz="3600" dirty="0"/>
            </a:br>
            <a:r>
              <a:rPr lang="ca-ES" sz="3600" b="1" u="sng" cap="all" dirty="0"/>
              <a:t>Planta 2 de CUINA I MENJADOR </a:t>
            </a:r>
            <a:r>
              <a:rPr lang="ca-ES" sz="3600" b="1" u="sng" cap="all" dirty="0" err="1"/>
              <a:t>serÀ</a:t>
            </a:r>
            <a:r>
              <a:rPr lang="ca-ES" sz="3600" b="1" u="sng" cap="all" dirty="0"/>
              <a:t> sempre </a:t>
            </a:r>
            <a:r>
              <a:rPr lang="ca-ES" sz="3600" b="1" u="sng" cap="all" dirty="0">
                <a:highlight>
                  <a:srgbClr val="00FF00"/>
                </a:highlight>
              </a:rPr>
              <a:t>ZONA NETA</a:t>
            </a:r>
            <a:r>
              <a:rPr lang="es-ES" dirty="0"/>
              <a:t/>
            </a:r>
            <a:br>
              <a:rPr lang="es-ES" dirty="0"/>
            </a:br>
            <a:endParaRPr lang="es-ES" dirty="0"/>
          </a:p>
        </p:txBody>
      </p:sp>
      <p:pic>
        <p:nvPicPr>
          <p:cNvPr id="4" name="Imatge 6">
            <a:extLst>
              <a:ext uri="{FF2B5EF4-FFF2-40B4-BE49-F238E27FC236}">
                <a16:creationId xmlns:a16="http://schemas.microsoft.com/office/drawing/2014/main" xmlns="" id="{E9EC40A6-FB45-4A9D-B6DA-C5E6395031F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192654" y="1960562"/>
            <a:ext cx="8237221" cy="4306332"/>
          </a:xfrm>
          <a:prstGeom prst="rect">
            <a:avLst/>
          </a:prstGeom>
        </p:spPr>
      </p:pic>
    </p:spTree>
    <p:extLst>
      <p:ext uri="{BB962C8B-B14F-4D97-AF65-F5344CB8AC3E}">
        <p14:creationId xmlns:p14="http://schemas.microsoft.com/office/powerpoint/2010/main" val="15253904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CEEF22E7-C7EB-4303-91B7-B38A2A46C2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4425B811-25F3-45BF-BE2B-15DA25A6DD6A}"/>
              </a:ext>
            </a:extLst>
          </p:cNvPr>
          <p:cNvSpPr>
            <a:spLocks noGrp="1"/>
          </p:cNvSpPr>
          <p:nvPr>
            <p:ph type="title"/>
          </p:nvPr>
        </p:nvSpPr>
        <p:spPr>
          <a:xfrm>
            <a:off x="838200" y="543987"/>
            <a:ext cx="10515600" cy="1481133"/>
          </a:xfrm>
        </p:spPr>
        <p:txBody>
          <a:bodyPr>
            <a:normAutofit/>
          </a:bodyPr>
          <a:lstStyle/>
          <a:p>
            <a:pPr algn="ctr" fontAlgn="base"/>
            <a:r>
              <a:rPr lang="ca-ES" sz="3600" b="1" u="sng" cap="all" dirty="0"/>
              <a:t>Plànol del soterrani amb descripció</a:t>
            </a:r>
            <a:r>
              <a:rPr lang="es-ES" sz="3600" dirty="0"/>
              <a:t/>
            </a:r>
            <a:br>
              <a:rPr lang="es-ES" sz="3600" dirty="0"/>
            </a:br>
            <a:r>
              <a:rPr lang="ca-ES" sz="3600" b="1" u="sng" cap="all" dirty="0"/>
              <a:t>de les zones delimitades.</a:t>
            </a:r>
            <a:endParaRPr lang="es-ES" sz="3600" dirty="0"/>
          </a:p>
        </p:txBody>
      </p:sp>
      <p:pic>
        <p:nvPicPr>
          <p:cNvPr id="4" name="Imatge 7">
            <a:extLst>
              <a:ext uri="{FF2B5EF4-FFF2-40B4-BE49-F238E27FC236}">
                <a16:creationId xmlns:a16="http://schemas.microsoft.com/office/drawing/2014/main" xmlns="" id="{E8F018D5-9CEC-46C9-A3C5-6CA2205F454A}"/>
              </a:ext>
            </a:extLst>
          </p:cNvPr>
          <p:cNvPicPr>
            <a:picLocks/>
          </p:cNvPicPr>
          <p:nvPr/>
        </p:nvPicPr>
        <p:blipFill rotWithShape="1">
          <a:blip r:embed="rId2" cstate="print">
            <a:extLst>
              <a:ext uri="{28A0092B-C50C-407E-A947-70E740481C1C}">
                <a14:useLocalDpi xmlns:a14="http://schemas.microsoft.com/office/drawing/2010/main" val="0"/>
              </a:ext>
            </a:extLst>
          </a:blip>
          <a:srcRect l="4664" r="20005" b="2"/>
          <a:stretch/>
        </p:blipFill>
        <p:spPr>
          <a:xfrm>
            <a:off x="1524000" y="2025120"/>
            <a:ext cx="6186485" cy="4270371"/>
          </a:xfrm>
          <a:prstGeom prst="rect">
            <a:avLst/>
          </a:prstGeom>
        </p:spPr>
      </p:pic>
      <p:sp>
        <p:nvSpPr>
          <p:cNvPr id="8" name="Content Placeholder 7">
            <a:extLst>
              <a:ext uri="{FF2B5EF4-FFF2-40B4-BE49-F238E27FC236}">
                <a16:creationId xmlns:a16="http://schemas.microsoft.com/office/drawing/2014/main" xmlns="" id="{8762A664-2316-465C-A68B-B58DAEF882EB}"/>
              </a:ext>
            </a:extLst>
          </p:cNvPr>
          <p:cNvSpPr>
            <a:spLocks noGrp="1"/>
          </p:cNvSpPr>
          <p:nvPr>
            <p:ph idx="1"/>
          </p:nvPr>
        </p:nvSpPr>
        <p:spPr>
          <a:xfrm>
            <a:off x="7548560" y="3250580"/>
            <a:ext cx="3967165" cy="1819449"/>
          </a:xfrm>
        </p:spPr>
        <p:txBody>
          <a:bodyPr>
            <a:normAutofit/>
          </a:bodyPr>
          <a:lstStyle/>
          <a:p>
            <a:pPr marL="0" indent="0" fontAlgn="base">
              <a:buNone/>
            </a:pPr>
            <a:r>
              <a:rPr lang="ca-ES" dirty="0"/>
              <a:t> </a:t>
            </a:r>
            <a:endParaRPr lang="es-ES" sz="2400" dirty="0"/>
          </a:p>
          <a:p>
            <a:pPr lvl="1" fontAlgn="base"/>
            <a:r>
              <a:rPr lang="ca-ES" dirty="0"/>
              <a:t>Vestuaris </a:t>
            </a:r>
            <a:r>
              <a:rPr lang="ca-ES" cap="all" dirty="0"/>
              <a:t>– </a:t>
            </a:r>
            <a:r>
              <a:rPr lang="ca-ES" cap="all" dirty="0">
                <a:highlight>
                  <a:srgbClr val="C0C0C0"/>
                </a:highlight>
              </a:rPr>
              <a:t>Zona Bruta</a:t>
            </a:r>
            <a:endParaRPr lang="es-ES" sz="2000" dirty="0">
              <a:highlight>
                <a:srgbClr val="C0C0C0"/>
              </a:highlight>
            </a:endParaRPr>
          </a:p>
          <a:p>
            <a:pPr lvl="1" fontAlgn="base"/>
            <a:r>
              <a:rPr lang="ca-ES" dirty="0"/>
              <a:t>Gimnàs </a:t>
            </a:r>
            <a:r>
              <a:rPr lang="ca-ES" cap="all" dirty="0"/>
              <a:t>– </a:t>
            </a:r>
            <a:r>
              <a:rPr lang="ca-ES" cap="all" dirty="0">
                <a:highlight>
                  <a:srgbClr val="00FF00"/>
                </a:highlight>
              </a:rPr>
              <a:t>Zona neta</a:t>
            </a:r>
            <a:r>
              <a:rPr lang="ca-ES" dirty="0">
                <a:highlight>
                  <a:srgbClr val="00FF00"/>
                </a:highlight>
              </a:rPr>
              <a:t> </a:t>
            </a:r>
            <a:endParaRPr lang="es-ES" sz="2000" dirty="0">
              <a:highlight>
                <a:srgbClr val="00FF00"/>
              </a:highlight>
            </a:endParaRPr>
          </a:p>
          <a:p>
            <a:endParaRPr lang="en-US" sz="2000" dirty="0"/>
          </a:p>
        </p:txBody>
      </p:sp>
    </p:spTree>
    <p:extLst>
      <p:ext uri="{BB962C8B-B14F-4D97-AF65-F5344CB8AC3E}">
        <p14:creationId xmlns:p14="http://schemas.microsoft.com/office/powerpoint/2010/main" val="33436943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3EEB8ED6-9142-4A11-B029-18DDE98C49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F68631AC-2E41-420F-97A1-D56F0ADC0F9F}"/>
              </a:ext>
            </a:extLst>
          </p:cNvPr>
          <p:cNvSpPr>
            <a:spLocks noGrp="1"/>
          </p:cNvSpPr>
          <p:nvPr>
            <p:ph type="title"/>
          </p:nvPr>
        </p:nvSpPr>
        <p:spPr>
          <a:xfrm>
            <a:off x="838200" y="365126"/>
            <a:ext cx="10515600" cy="1288784"/>
          </a:xfrm>
        </p:spPr>
        <p:txBody>
          <a:bodyPr>
            <a:normAutofit/>
          </a:bodyPr>
          <a:lstStyle/>
          <a:p>
            <a:pPr algn="ctr" fontAlgn="base"/>
            <a:r>
              <a:rPr lang="ca-ES" sz="2800" b="1" cap="all" dirty="0"/>
              <a:t>Planta 6 amb TERRAT serà </a:t>
            </a:r>
            <a:r>
              <a:rPr lang="ca-ES" sz="2800" b="1" cap="all" dirty="0">
                <a:highlight>
                  <a:srgbClr val="C0C0C0"/>
                </a:highlight>
              </a:rPr>
              <a:t>ZONA BRUTA </a:t>
            </a:r>
            <a:r>
              <a:rPr lang="ca-ES" sz="2800" b="1" cap="all" dirty="0"/>
              <a:t>de neteja de roba per al seu planxat i plegat, </a:t>
            </a:r>
            <a:r>
              <a:rPr lang="es-ES" sz="2800" dirty="0"/>
              <a:t/>
            </a:r>
            <a:br>
              <a:rPr lang="es-ES" sz="2800" dirty="0"/>
            </a:br>
            <a:r>
              <a:rPr lang="ca-ES" sz="2800" b="1" cap="all" dirty="0"/>
              <a:t>la BUGADERIA ha de ser sempre </a:t>
            </a:r>
            <a:r>
              <a:rPr lang="ca-ES" sz="2800" b="1" cap="all" dirty="0">
                <a:highlight>
                  <a:srgbClr val="00FF00"/>
                </a:highlight>
              </a:rPr>
              <a:t>ZONA NETA</a:t>
            </a:r>
            <a:endParaRPr lang="es-ES" sz="2800" dirty="0">
              <a:highlight>
                <a:srgbClr val="00FF00"/>
              </a:highlight>
            </a:endParaRPr>
          </a:p>
        </p:txBody>
      </p:sp>
      <p:pic>
        <p:nvPicPr>
          <p:cNvPr id="4" name="Imatge 8">
            <a:extLst>
              <a:ext uri="{FF2B5EF4-FFF2-40B4-BE49-F238E27FC236}">
                <a16:creationId xmlns:a16="http://schemas.microsoft.com/office/drawing/2014/main" xmlns="" id="{3D046701-19C7-44B6-AE33-976006F23455}"/>
              </a:ext>
            </a:extLst>
          </p:cNvPr>
          <p:cNvPicPr>
            <a:picLocks/>
          </p:cNvPicPr>
          <p:nvPr/>
        </p:nvPicPr>
        <p:blipFill rotWithShape="1">
          <a:blip r:embed="rId2" cstate="print">
            <a:extLst>
              <a:ext uri="{28A0092B-C50C-407E-A947-70E740481C1C}">
                <a14:useLocalDpi xmlns:a14="http://schemas.microsoft.com/office/drawing/2010/main" val="0"/>
              </a:ext>
            </a:extLst>
          </a:blip>
          <a:srcRect l="11486" r="9537" b="2"/>
          <a:stretch/>
        </p:blipFill>
        <p:spPr>
          <a:xfrm>
            <a:off x="2164272" y="1879161"/>
            <a:ext cx="7860406" cy="4303465"/>
          </a:xfrm>
          <a:prstGeom prst="rect">
            <a:avLst/>
          </a:prstGeom>
        </p:spPr>
      </p:pic>
    </p:spTree>
    <p:extLst>
      <p:ext uri="{BB962C8B-B14F-4D97-AF65-F5344CB8AC3E}">
        <p14:creationId xmlns:p14="http://schemas.microsoft.com/office/powerpoint/2010/main" val="38831082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AA702CE-8215-4206-910B-72BC157E1281}"/>
              </a:ext>
            </a:extLst>
          </p:cNvPr>
          <p:cNvSpPr>
            <a:spLocks noGrp="1"/>
          </p:cNvSpPr>
          <p:nvPr>
            <p:ph type="title"/>
          </p:nvPr>
        </p:nvSpPr>
        <p:spPr/>
        <p:txBody>
          <a:bodyPr/>
          <a:lstStyle/>
          <a:p>
            <a:pPr algn="ctr"/>
            <a:r>
              <a:rPr lang="ca-ES" b="1" cap="all" dirty="0">
                <a:solidFill>
                  <a:srgbClr val="FFC000"/>
                </a:solidFill>
              </a:rPr>
              <a:t>Zona de transició</a:t>
            </a:r>
            <a:endParaRPr lang="es-ES" dirty="0">
              <a:solidFill>
                <a:srgbClr val="FFC000"/>
              </a:solidFill>
            </a:endParaRPr>
          </a:p>
        </p:txBody>
      </p:sp>
      <p:sp>
        <p:nvSpPr>
          <p:cNvPr id="3" name="Marcador de contenido 2">
            <a:extLst>
              <a:ext uri="{FF2B5EF4-FFF2-40B4-BE49-F238E27FC236}">
                <a16:creationId xmlns:a16="http://schemas.microsoft.com/office/drawing/2014/main" xmlns="" id="{111669EE-FE2D-450A-956B-A3D4DB20D846}"/>
              </a:ext>
            </a:extLst>
          </p:cNvPr>
          <p:cNvSpPr>
            <a:spLocks noGrp="1"/>
          </p:cNvSpPr>
          <p:nvPr>
            <p:ph idx="1"/>
          </p:nvPr>
        </p:nvSpPr>
        <p:spPr>
          <a:xfrm>
            <a:off x="957117" y="1690688"/>
            <a:ext cx="10515600" cy="4351338"/>
          </a:xfrm>
        </p:spPr>
        <p:txBody>
          <a:bodyPr>
            <a:normAutofit fontScale="92500" lnSpcReduction="20000"/>
          </a:bodyPr>
          <a:lstStyle/>
          <a:p>
            <a:pPr marL="0" indent="0" algn="just" fontAlgn="base">
              <a:buNone/>
            </a:pPr>
            <a:r>
              <a:rPr lang="ca-ES" b="1" cap="all" dirty="0">
                <a:solidFill>
                  <a:srgbClr val="FFC000"/>
                </a:solidFill>
              </a:rPr>
              <a:t>Zona de transició</a:t>
            </a:r>
            <a:r>
              <a:rPr lang="ca-ES" dirty="0">
                <a:solidFill>
                  <a:srgbClr val="FFC000"/>
                </a:solidFill>
              </a:rPr>
              <a:t> </a:t>
            </a:r>
            <a:r>
              <a:rPr lang="ca-ES" dirty="0"/>
              <a:t>és prou àmplia com per poder deixar-hi:</a:t>
            </a:r>
            <a:endParaRPr lang="es-ES" dirty="0"/>
          </a:p>
          <a:p>
            <a:pPr lvl="0" algn="just" fontAlgn="base"/>
            <a:r>
              <a:rPr lang="ca-ES" dirty="0"/>
              <a:t>Material d’equipament de protecció individual </a:t>
            </a:r>
            <a:r>
              <a:rPr lang="ca-ES" dirty="0">
                <a:highlight>
                  <a:srgbClr val="00FF00"/>
                </a:highlight>
              </a:rPr>
              <a:t>net</a:t>
            </a:r>
            <a:r>
              <a:rPr lang="ca-ES" dirty="0"/>
              <a:t> (bates, guants, mascaretes, ulleres i/o pantalles) per poder-se vestir abans de creuar a la </a:t>
            </a:r>
            <a:r>
              <a:rPr lang="ca-ES" dirty="0">
                <a:highlight>
                  <a:srgbClr val="C0C0C0"/>
                </a:highlight>
              </a:rPr>
              <a:t>“</a:t>
            </a:r>
            <a:r>
              <a:rPr lang="ca-ES" b="1" cap="all" dirty="0">
                <a:highlight>
                  <a:srgbClr val="C0C0C0"/>
                </a:highlight>
              </a:rPr>
              <a:t>zona bruta</a:t>
            </a:r>
            <a:r>
              <a:rPr lang="ca-ES" dirty="0">
                <a:highlight>
                  <a:srgbClr val="C0C0C0"/>
                </a:highlight>
              </a:rPr>
              <a:t>”;</a:t>
            </a:r>
            <a:endParaRPr lang="es-ES" dirty="0">
              <a:highlight>
                <a:srgbClr val="C0C0C0"/>
              </a:highlight>
            </a:endParaRPr>
          </a:p>
          <a:p>
            <a:pPr lvl="0" algn="just" fontAlgn="base"/>
            <a:r>
              <a:rPr lang="ca-ES" dirty="0"/>
              <a:t>Material de neteja (aigua, lleixiu, fluids hidroalcohòlics, etc.) per al desvestit;</a:t>
            </a:r>
            <a:endParaRPr lang="es-ES" dirty="0"/>
          </a:p>
          <a:p>
            <a:pPr lvl="0" algn="just" fontAlgn="base"/>
            <a:r>
              <a:rPr lang="ca-ES" dirty="0"/>
              <a:t>Cubells amb aigua i lleixiu (per a material contaminat que hagi de tornar a la </a:t>
            </a:r>
            <a:r>
              <a:rPr lang="ca-ES" dirty="0">
                <a:highlight>
                  <a:srgbClr val="00FF00"/>
                </a:highlight>
              </a:rPr>
              <a:t>“</a:t>
            </a:r>
            <a:r>
              <a:rPr lang="ca-ES" cap="all" dirty="0">
                <a:highlight>
                  <a:srgbClr val="00FF00"/>
                </a:highlight>
              </a:rPr>
              <a:t>zona neta</a:t>
            </a:r>
            <a:r>
              <a:rPr lang="ca-ES" dirty="0">
                <a:highlight>
                  <a:srgbClr val="00FF00"/>
                </a:highlight>
              </a:rPr>
              <a:t>”);</a:t>
            </a:r>
            <a:endParaRPr lang="es-ES" dirty="0">
              <a:highlight>
                <a:srgbClr val="00FF00"/>
              </a:highlight>
            </a:endParaRPr>
          </a:p>
          <a:p>
            <a:pPr lvl="0" algn="just" fontAlgn="base"/>
            <a:r>
              <a:rPr lang="ca-ES" dirty="0"/>
              <a:t>Bosses o cubells de brossa segurs (per als EPI bruts i/o material contaminat no reutilitzable), i</a:t>
            </a:r>
            <a:endParaRPr lang="es-ES" dirty="0"/>
          </a:p>
          <a:p>
            <a:pPr lvl="0" algn="just" fontAlgn="base"/>
            <a:r>
              <a:rPr lang="ca-ES" dirty="0"/>
              <a:t>Safates planes que permetin la desinfecció del calçat dels treballadors que surten desvestits de l’EPI brut.</a:t>
            </a:r>
            <a:endParaRPr lang="es-ES" dirty="0"/>
          </a:p>
          <a:p>
            <a:endParaRPr lang="es-ES" dirty="0"/>
          </a:p>
        </p:txBody>
      </p:sp>
    </p:spTree>
    <p:extLst>
      <p:ext uri="{BB962C8B-B14F-4D97-AF65-F5344CB8AC3E}">
        <p14:creationId xmlns:p14="http://schemas.microsoft.com/office/powerpoint/2010/main" val="33935015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A80F246-44FA-47A8-8E27-DB4712956050}"/>
              </a:ext>
            </a:extLst>
          </p:cNvPr>
          <p:cNvSpPr>
            <a:spLocks noGrp="1"/>
          </p:cNvSpPr>
          <p:nvPr>
            <p:ph type="title"/>
          </p:nvPr>
        </p:nvSpPr>
        <p:spPr>
          <a:xfrm>
            <a:off x="1260231" y="351057"/>
            <a:ext cx="10515600" cy="1325563"/>
          </a:xfrm>
        </p:spPr>
        <p:txBody>
          <a:bodyPr>
            <a:normAutofit fontScale="90000"/>
          </a:bodyPr>
          <a:lstStyle/>
          <a:p>
            <a:r>
              <a:rPr lang="ca-ES" sz="3100" b="1" cap="all" dirty="0"/>
              <a:t> </a:t>
            </a:r>
            <a:r>
              <a:rPr lang="es-ES" sz="3100" b="1" dirty="0"/>
              <a:t/>
            </a:r>
            <a:br>
              <a:rPr lang="es-ES" sz="3100" b="1" dirty="0"/>
            </a:br>
            <a:r>
              <a:rPr lang="ca-ES" sz="3100" b="1" dirty="0">
                <a:solidFill>
                  <a:schemeClr val="bg1">
                    <a:lumMod val="50000"/>
                  </a:schemeClr>
                </a:solidFill>
              </a:rPr>
              <a:t>PAS 2. RECAPTACIÓ D’INFORMACIÓ I ANÀLISI DE LA LLAR-R.</a:t>
            </a:r>
            <a:r>
              <a:rPr lang="ca-ES" sz="4000" dirty="0">
                <a:solidFill>
                  <a:schemeClr val="bg1">
                    <a:lumMod val="50000"/>
                  </a:schemeClr>
                </a:solidFill>
              </a:rPr>
              <a:t>	</a:t>
            </a:r>
            <a:r>
              <a:rPr lang="es-ES" dirty="0"/>
              <a:t/>
            </a:r>
            <a:br>
              <a:rPr lang="es-ES" dirty="0"/>
            </a:br>
            <a:endParaRPr lang="es-ES" dirty="0"/>
          </a:p>
        </p:txBody>
      </p:sp>
      <p:sp>
        <p:nvSpPr>
          <p:cNvPr id="3" name="Marcador de contenido 2">
            <a:extLst>
              <a:ext uri="{FF2B5EF4-FFF2-40B4-BE49-F238E27FC236}">
                <a16:creationId xmlns:a16="http://schemas.microsoft.com/office/drawing/2014/main" xmlns="" id="{F4CA6A4A-BF2E-4312-AD93-8606EE5455F6}"/>
              </a:ext>
            </a:extLst>
          </p:cNvPr>
          <p:cNvSpPr>
            <a:spLocks noGrp="1"/>
          </p:cNvSpPr>
          <p:nvPr>
            <p:ph idx="1"/>
          </p:nvPr>
        </p:nvSpPr>
        <p:spPr>
          <a:xfrm>
            <a:off x="964809" y="1308295"/>
            <a:ext cx="10515600" cy="4719663"/>
          </a:xfrm>
        </p:spPr>
        <p:txBody>
          <a:bodyPr>
            <a:normAutofit fontScale="70000" lnSpcReduction="20000"/>
          </a:bodyPr>
          <a:lstStyle/>
          <a:p>
            <a:pPr marL="0" indent="0" algn="just" fontAlgn="base">
              <a:buNone/>
            </a:pPr>
            <a:r>
              <a:rPr lang="ca-ES" dirty="0"/>
              <a:t>La Directora tècnica o membre de l’Equip Multidisciplinari ha de disposar d’una </a:t>
            </a:r>
            <a:r>
              <a:rPr lang="ca-ES" b="1" dirty="0"/>
              <a:t>informació prèvia </a:t>
            </a:r>
            <a:r>
              <a:rPr lang="ca-ES" dirty="0"/>
              <a:t>per a poder implementar el pla de </a:t>
            </a:r>
            <a:r>
              <a:rPr lang="ca-ES" dirty="0" err="1"/>
              <a:t>sectorització</a:t>
            </a:r>
            <a:r>
              <a:rPr lang="ca-ES" dirty="0"/>
              <a:t> previst:</a:t>
            </a:r>
          </a:p>
          <a:p>
            <a:pPr marL="0" indent="0" algn="just" fontAlgn="base">
              <a:buNone/>
            </a:pPr>
            <a:endParaRPr lang="es-ES" sz="2400" dirty="0"/>
          </a:p>
          <a:p>
            <a:pPr lvl="0" algn="just" fontAlgn="base"/>
            <a:r>
              <a:rPr lang="ca-ES" b="1" cap="all" dirty="0"/>
              <a:t>Llistat complet de residents</a:t>
            </a:r>
            <a:r>
              <a:rPr lang="ca-ES" b="1" dirty="0"/>
              <a:t>:</a:t>
            </a:r>
            <a:endParaRPr lang="es-ES" sz="2400" b="1" dirty="0"/>
          </a:p>
          <a:p>
            <a:pPr lvl="1" algn="just" fontAlgn="base"/>
            <a:r>
              <a:rPr lang="ca-ES" dirty="0"/>
              <a:t>residents confirmats COVID-19 positiu</a:t>
            </a:r>
            <a:endParaRPr lang="es-ES" sz="2000" dirty="0"/>
          </a:p>
          <a:p>
            <a:pPr lvl="1" algn="just" fontAlgn="base"/>
            <a:r>
              <a:rPr lang="ca-ES" dirty="0"/>
              <a:t>residents amb clínica compatible (tos, febre, dispnea-sensació d’ofec)</a:t>
            </a:r>
            <a:endParaRPr lang="es-ES" sz="2000" dirty="0"/>
          </a:p>
          <a:p>
            <a:pPr lvl="1" algn="just" fontAlgn="base"/>
            <a:r>
              <a:rPr lang="ca-ES" dirty="0"/>
              <a:t>residents sense clínica compatible</a:t>
            </a:r>
            <a:endParaRPr lang="es-ES" sz="2000" dirty="0"/>
          </a:p>
          <a:p>
            <a:pPr lvl="1" algn="just" fontAlgn="base"/>
            <a:r>
              <a:rPr lang="ca-ES" dirty="0"/>
              <a:t>residents més vulnerables (demències avançades, persones en situació de final de vida)</a:t>
            </a:r>
            <a:endParaRPr lang="es-ES" sz="2000" dirty="0"/>
          </a:p>
          <a:p>
            <a:pPr algn="just" fontAlgn="base"/>
            <a:r>
              <a:rPr lang="ca-ES" sz="800" dirty="0"/>
              <a:t> </a:t>
            </a:r>
            <a:endParaRPr lang="es-ES" sz="4400" dirty="0"/>
          </a:p>
          <a:p>
            <a:pPr lvl="0" algn="just" fontAlgn="base"/>
            <a:r>
              <a:rPr lang="ca-ES" b="1" cap="all" dirty="0"/>
              <a:t>Llistat complet del personal del centre</a:t>
            </a:r>
            <a:r>
              <a:rPr lang="ca-ES" b="1" dirty="0"/>
              <a:t> </a:t>
            </a:r>
            <a:r>
              <a:rPr lang="ca-ES" dirty="0"/>
              <a:t>i els fulls d’identificació dels torns de treball</a:t>
            </a:r>
            <a:endParaRPr lang="es-ES" sz="2400" dirty="0"/>
          </a:p>
          <a:p>
            <a:pPr algn="just" fontAlgn="base"/>
            <a:r>
              <a:rPr lang="ca-ES" sz="800" dirty="0"/>
              <a:t> </a:t>
            </a:r>
            <a:endParaRPr lang="es-ES" sz="4400" dirty="0"/>
          </a:p>
          <a:p>
            <a:pPr lvl="0" algn="just" fontAlgn="base"/>
            <a:r>
              <a:rPr lang="ca-ES" b="1" cap="all" dirty="0"/>
              <a:t>Plànols tècnics</a:t>
            </a:r>
            <a:r>
              <a:rPr lang="ca-ES" b="1" dirty="0"/>
              <a:t> </a:t>
            </a:r>
            <a:r>
              <a:rPr lang="ca-ES" dirty="0"/>
              <a:t>de la infraestructura del centre </a:t>
            </a:r>
            <a:endParaRPr lang="es-ES" sz="2400" dirty="0"/>
          </a:p>
          <a:p>
            <a:pPr algn="just" fontAlgn="base"/>
            <a:r>
              <a:rPr lang="ca-ES" sz="800" dirty="0"/>
              <a:t> </a:t>
            </a:r>
            <a:endParaRPr lang="es-ES" sz="4400" dirty="0"/>
          </a:p>
          <a:p>
            <a:pPr lvl="0" algn="just" fontAlgn="base"/>
            <a:r>
              <a:rPr lang="ca-ES" dirty="0"/>
              <a:t>I </a:t>
            </a:r>
            <a:r>
              <a:rPr lang="ca-ES" b="1" dirty="0"/>
              <a:t>documentació</a:t>
            </a:r>
            <a:r>
              <a:rPr lang="ca-ES" dirty="0"/>
              <a:t> dels procediments habituals de treball.</a:t>
            </a:r>
            <a:endParaRPr lang="es-ES" sz="2400" dirty="0"/>
          </a:p>
          <a:p>
            <a:pPr marL="0" indent="0" algn="just" fontAlgn="base">
              <a:buNone/>
            </a:pPr>
            <a:endParaRPr lang="ca-ES" dirty="0"/>
          </a:p>
          <a:p>
            <a:pPr marL="0" indent="0" algn="just" fontAlgn="base">
              <a:buNone/>
            </a:pPr>
            <a:r>
              <a:rPr lang="ca-ES" dirty="0">
                <a:solidFill>
                  <a:schemeClr val="bg1">
                    <a:lumMod val="50000"/>
                  </a:schemeClr>
                </a:solidFill>
              </a:rPr>
              <a:t>Un cop identificades les necessitats i amb tota la informació disponible, s’ha de decidir com </a:t>
            </a:r>
            <a:r>
              <a:rPr lang="ca-ES" dirty="0" err="1">
                <a:solidFill>
                  <a:schemeClr val="bg1">
                    <a:lumMod val="50000"/>
                  </a:schemeClr>
                </a:solidFill>
              </a:rPr>
              <a:t>sectoritzar</a:t>
            </a:r>
            <a:r>
              <a:rPr lang="ca-ES" dirty="0">
                <a:solidFill>
                  <a:schemeClr val="bg1">
                    <a:lumMod val="50000"/>
                  </a:schemeClr>
                </a:solidFill>
              </a:rPr>
              <a:t> la infraestructura del centre en dues zones clares i diferenciades de treball:</a:t>
            </a:r>
            <a:endParaRPr lang="es-ES" sz="2400" dirty="0">
              <a:solidFill>
                <a:schemeClr val="bg1">
                  <a:lumMod val="50000"/>
                </a:schemeClr>
              </a:solidFill>
            </a:endParaRPr>
          </a:p>
          <a:p>
            <a:endParaRPr lang="es-ES" dirty="0"/>
          </a:p>
        </p:txBody>
      </p:sp>
    </p:spTree>
    <p:extLst>
      <p:ext uri="{BB962C8B-B14F-4D97-AF65-F5344CB8AC3E}">
        <p14:creationId xmlns:p14="http://schemas.microsoft.com/office/powerpoint/2010/main" val="17317382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1">
            <a:extLst>
              <a:ext uri="{FF2B5EF4-FFF2-40B4-BE49-F238E27FC236}">
                <a16:creationId xmlns:a16="http://schemas.microsoft.com/office/drawing/2014/main" xmlns="" id="{1A95671B-3CC6-4792-9114-B74FAEA224E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FE22E9CB-CA50-44A1-B11C-5EB921D579A6}"/>
              </a:ext>
            </a:extLst>
          </p:cNvPr>
          <p:cNvSpPr>
            <a:spLocks noGrp="1"/>
          </p:cNvSpPr>
          <p:nvPr>
            <p:ph type="title"/>
          </p:nvPr>
        </p:nvSpPr>
        <p:spPr>
          <a:xfrm>
            <a:off x="1195135" y="502154"/>
            <a:ext cx="9798682" cy="941936"/>
          </a:xfrm>
        </p:spPr>
        <p:txBody>
          <a:bodyPr anchor="ctr">
            <a:normAutofit/>
          </a:bodyPr>
          <a:lstStyle/>
          <a:p>
            <a:r>
              <a:rPr lang="ca-ES" sz="2800" b="1" dirty="0">
                <a:solidFill>
                  <a:schemeClr val="bg1">
                    <a:lumMod val="50000"/>
                  </a:schemeClr>
                </a:solidFill>
              </a:rPr>
              <a:t>PAS 3. </a:t>
            </a:r>
            <a:r>
              <a:rPr lang="ca-ES" sz="2800" b="1" cap="all" dirty="0">
                <a:solidFill>
                  <a:schemeClr val="bg1">
                    <a:lumMod val="50000"/>
                  </a:schemeClr>
                </a:solidFill>
              </a:rPr>
              <a:t>Reubicació de LES PERSONES residents</a:t>
            </a:r>
            <a:endParaRPr lang="es-ES" sz="2800" b="1" dirty="0">
              <a:solidFill>
                <a:schemeClr val="bg1">
                  <a:lumMod val="50000"/>
                </a:schemeClr>
              </a:solidFill>
            </a:endParaRPr>
          </a:p>
        </p:txBody>
      </p:sp>
      <p:graphicFrame>
        <p:nvGraphicFramePr>
          <p:cNvPr id="20" name="Marcador de contenido 3">
            <a:extLst>
              <a:ext uri="{FF2B5EF4-FFF2-40B4-BE49-F238E27FC236}">
                <a16:creationId xmlns:a16="http://schemas.microsoft.com/office/drawing/2014/main" xmlns="" id="{D28225E7-35E6-4AC2-8EDD-560CF38EAC57}"/>
              </a:ext>
            </a:extLst>
          </p:cNvPr>
          <p:cNvGraphicFramePr>
            <a:graphicFrameLocks/>
          </p:cNvGraphicFramePr>
          <p:nvPr>
            <p:extLst>
              <p:ext uri="{D42A27DB-BD31-4B8C-83A1-F6EECF244321}">
                <p14:modId xmlns:p14="http://schemas.microsoft.com/office/powerpoint/2010/main" val="1018035699"/>
              </p:ext>
            </p:extLst>
          </p:nvPr>
        </p:nvGraphicFramePr>
        <p:xfrm>
          <a:off x="836702" y="2312862"/>
          <a:ext cx="10739212" cy="4042985"/>
        </p:xfrm>
        <a:graphic>
          <a:graphicData uri="http://schemas.openxmlformats.org/drawingml/2006/table">
            <a:tbl>
              <a:tblPr firstRow="1" firstCol="1" bandRow="1"/>
              <a:tblGrid>
                <a:gridCol w="5424398">
                  <a:extLst>
                    <a:ext uri="{9D8B030D-6E8A-4147-A177-3AD203B41FA5}">
                      <a16:colId xmlns:a16="http://schemas.microsoft.com/office/drawing/2014/main" xmlns="" val="1977402717"/>
                    </a:ext>
                  </a:extLst>
                </a:gridCol>
                <a:gridCol w="5314814">
                  <a:extLst>
                    <a:ext uri="{9D8B030D-6E8A-4147-A177-3AD203B41FA5}">
                      <a16:colId xmlns:a16="http://schemas.microsoft.com/office/drawing/2014/main" xmlns="" val="2533539166"/>
                    </a:ext>
                  </a:extLst>
                </a:gridCol>
              </a:tblGrid>
              <a:tr h="452646">
                <a:tc gridSpan="2">
                  <a:txBody>
                    <a:bodyPr/>
                    <a:lstStyle/>
                    <a:p>
                      <a:pPr algn="ctr" fontAlgn="base">
                        <a:lnSpc>
                          <a:spcPct val="107000"/>
                        </a:lnSpc>
                        <a:spcBef>
                          <a:spcPts val="0"/>
                        </a:spcBef>
                        <a:spcAft>
                          <a:spcPts val="0"/>
                        </a:spcAft>
                      </a:pPr>
                      <a:r>
                        <a:rPr lang="ca-ES" sz="1600" b="1"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CRITERIS EN CAS DE SECTORITZACIÓ</a:t>
                      </a:r>
                      <a:endParaRPr lang="ca-ES" sz="2400" b="0" i="0" u="none" strike="noStrike" dirty="0">
                        <a:effectLst/>
                        <a:latin typeface="Arial" panose="020B0604020202020204" pitchFamily="34" charset="0"/>
                      </a:endParaRPr>
                    </a:p>
                  </a:txBody>
                  <a:tcPr marL="121580" marR="121580" marT="60790" marB="6079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ES"/>
                    </a:p>
                  </a:txBody>
                  <a:tcPr/>
                </a:tc>
                <a:extLst>
                  <a:ext uri="{0D108BD9-81ED-4DB2-BD59-A6C34878D82A}">
                    <a16:rowId xmlns:a16="http://schemas.microsoft.com/office/drawing/2014/main" xmlns="" val="4073819864"/>
                  </a:ext>
                </a:extLst>
              </a:tr>
              <a:tr h="332870">
                <a:tc>
                  <a:txBody>
                    <a:bodyPr/>
                    <a:lstStyle/>
                    <a:p>
                      <a:pPr algn="ctr" fontAlgn="base">
                        <a:lnSpc>
                          <a:spcPct val="107000"/>
                        </a:lnSpc>
                        <a:spcBef>
                          <a:spcPts val="0"/>
                        </a:spcBef>
                        <a:spcAft>
                          <a:spcPts val="0"/>
                        </a:spcAft>
                      </a:pPr>
                      <a:r>
                        <a:rPr lang="ca-ES" sz="16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CASOS</a:t>
                      </a:r>
                      <a:endParaRPr lang="ca-ES" sz="2400" b="0" i="0" u="none" strike="noStrike">
                        <a:effectLst/>
                        <a:latin typeface="Arial" panose="020B0604020202020204" pitchFamily="34" charset="0"/>
                      </a:endParaRPr>
                    </a:p>
                  </a:txBody>
                  <a:tcPr marL="91185" marR="91185" marT="1266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ase">
                        <a:lnSpc>
                          <a:spcPct val="107000"/>
                        </a:lnSpc>
                        <a:spcBef>
                          <a:spcPts val="0"/>
                        </a:spcBef>
                        <a:spcAft>
                          <a:spcPts val="0"/>
                        </a:spcAft>
                      </a:pPr>
                      <a:r>
                        <a:rPr lang="ca-ES" sz="16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REUBICACIÓ</a:t>
                      </a:r>
                      <a:endParaRPr lang="ca-ES" sz="2400" b="0" i="0" u="none" strike="noStrike">
                        <a:effectLst/>
                        <a:latin typeface="Arial" panose="020B0604020202020204" pitchFamily="34" charset="0"/>
                      </a:endParaRPr>
                    </a:p>
                  </a:txBody>
                  <a:tcPr marL="91185" marR="91185" marT="1266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02282199"/>
                  </a:ext>
                </a:extLst>
              </a:tr>
              <a:tr h="2305565">
                <a:tc>
                  <a:txBody>
                    <a:bodyPr/>
                    <a:lstStyle/>
                    <a:p>
                      <a:pPr algn="just" fontAlgn="base">
                        <a:lnSpc>
                          <a:spcPct val="107000"/>
                        </a:lnSpc>
                        <a:spcBef>
                          <a:spcPts val="1000"/>
                        </a:spcBef>
                        <a:spcAft>
                          <a:spcPts val="1000"/>
                        </a:spcAft>
                      </a:pPr>
                      <a:r>
                        <a:rPr lang="ca-ES" sz="16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Residents </a:t>
                      </a:r>
                      <a:r>
                        <a:rPr lang="ca-ES" sz="1600" b="1"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diagnosticats o amb clínica compatible </a:t>
                      </a:r>
                      <a:r>
                        <a:rPr lang="ca-ES" sz="16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 COVID-19 (febre, tos i/o dispnea - sensació d’ofec o dificultat respiratòria)</a:t>
                      </a:r>
                      <a:endParaRPr lang="ca-ES" sz="2400" b="0" i="0" u="none" strike="noStrike" dirty="0">
                        <a:effectLst/>
                        <a:latin typeface="Arial" panose="020B0604020202020204" pitchFamily="34" charset="0"/>
                      </a:endParaRPr>
                    </a:p>
                  </a:txBody>
                  <a:tcPr marL="91185" marR="91185" marT="1266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base">
                        <a:lnSpc>
                          <a:spcPct val="107000"/>
                        </a:lnSpc>
                        <a:spcBef>
                          <a:spcPts val="1000"/>
                        </a:spcBef>
                        <a:spcAft>
                          <a:spcPts val="1000"/>
                        </a:spcAft>
                      </a:pPr>
                      <a:r>
                        <a:rPr lang="ca-ES" sz="1600" b="1" i="0" u="none" strike="noStrike" dirty="0">
                          <a:solidFill>
                            <a:srgbClr val="FFFFFF"/>
                          </a:solidFill>
                          <a:effectLst/>
                          <a:highlight>
                            <a:srgbClr val="A9A9A9"/>
                          </a:highlight>
                          <a:latin typeface="Arial" panose="020B0604020202020204" pitchFamily="34" charset="0"/>
                          <a:ea typeface="Times New Roman" panose="02020603050405020304" pitchFamily="18" charset="0"/>
                          <a:cs typeface="Times New Roman" panose="02020603050405020304" pitchFamily="18" charset="0"/>
                        </a:rPr>
                        <a:t>ZONA BRUTA</a:t>
                      </a:r>
                      <a:r>
                        <a:rPr lang="ca-ES" sz="1600" b="0" i="0" u="none" strike="noStrike"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 </a:t>
                      </a:r>
                      <a:r>
                        <a:rPr lang="ca-ES" sz="16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Allunyada entrada</a:t>
                      </a:r>
                      <a:endParaRPr lang="ca-ES" sz="2400" b="0" i="0" u="none" strike="noStrike" dirty="0">
                        <a:effectLst/>
                        <a:latin typeface="Arial" panose="020B0604020202020204" pitchFamily="34" charset="0"/>
                      </a:endParaRPr>
                    </a:p>
                    <a:p>
                      <a:pPr algn="just" fontAlgn="base">
                        <a:lnSpc>
                          <a:spcPct val="107000"/>
                        </a:lnSpc>
                        <a:spcBef>
                          <a:spcPts val="1000"/>
                        </a:spcBef>
                        <a:spcAft>
                          <a:spcPts val="1000"/>
                        </a:spcAft>
                      </a:pPr>
                      <a:r>
                        <a:rPr lang="ca-ES" sz="16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Iniciar per habitació 5.6. i bany 5.2</a:t>
                      </a:r>
                      <a:endParaRPr lang="ca-ES" sz="2400" b="0" i="0" u="none" strike="noStrike" dirty="0">
                        <a:effectLst/>
                        <a:latin typeface="Arial" panose="020B0604020202020204" pitchFamily="34" charset="0"/>
                      </a:endParaRPr>
                    </a:p>
                    <a:p>
                      <a:pPr algn="just" fontAlgn="base">
                        <a:lnSpc>
                          <a:spcPct val="107000"/>
                        </a:lnSpc>
                        <a:spcBef>
                          <a:spcPts val="1000"/>
                        </a:spcBef>
                        <a:spcAft>
                          <a:spcPts val="1000"/>
                        </a:spcAft>
                      </a:pPr>
                      <a:r>
                        <a:rPr lang="ca-ES" sz="16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Seguir en descendent 5.5., </a:t>
                      </a:r>
                      <a:r>
                        <a:rPr lang="ca-ES" sz="1600" b="0" i="0" u="none" strike="noStrike"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etc</a:t>
                      </a:r>
                      <a:endParaRPr lang="ca-ES" sz="2400" b="0" i="0" u="none" strike="noStrike" dirty="0">
                        <a:effectLst/>
                        <a:latin typeface="Arial" panose="020B0604020202020204" pitchFamily="34" charset="0"/>
                      </a:endParaRPr>
                    </a:p>
                    <a:p>
                      <a:pPr algn="just" fontAlgn="base">
                        <a:lnSpc>
                          <a:spcPct val="107000"/>
                        </a:lnSpc>
                        <a:spcBef>
                          <a:spcPts val="1000"/>
                        </a:spcBef>
                        <a:spcAft>
                          <a:spcPts val="1000"/>
                        </a:spcAft>
                      </a:pPr>
                      <a:r>
                        <a:rPr lang="ca-ES" sz="16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Acabada la planta 5 passar a la 4 i 3.</a:t>
                      </a:r>
                      <a:endParaRPr lang="ca-ES" sz="2400" b="0" i="0" u="none" strike="noStrike" dirty="0">
                        <a:effectLst/>
                        <a:latin typeface="Arial" panose="020B0604020202020204" pitchFamily="34" charset="0"/>
                      </a:endParaRPr>
                    </a:p>
                  </a:txBody>
                  <a:tcPr marL="91185" marR="91185" marT="1266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51525615"/>
                  </a:ext>
                </a:extLst>
              </a:tr>
              <a:tr h="619034">
                <a:tc>
                  <a:txBody>
                    <a:bodyPr/>
                    <a:lstStyle/>
                    <a:p>
                      <a:pPr algn="just" fontAlgn="base">
                        <a:lnSpc>
                          <a:spcPct val="107000"/>
                        </a:lnSpc>
                        <a:spcBef>
                          <a:spcPts val="1000"/>
                        </a:spcBef>
                        <a:spcAft>
                          <a:spcPts val="1000"/>
                        </a:spcAft>
                      </a:pPr>
                      <a:r>
                        <a:rPr lang="ca-ES" sz="16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Residents amb patologia complexa, demències avançades i en situació de final de vida</a:t>
                      </a:r>
                      <a:endParaRPr lang="ca-ES" sz="2400" b="0" i="0" u="none" strike="noStrike">
                        <a:effectLst/>
                        <a:latin typeface="Arial" panose="020B0604020202020204" pitchFamily="34" charset="0"/>
                      </a:endParaRPr>
                    </a:p>
                  </a:txBody>
                  <a:tcPr marL="91185" marR="91185" marT="1266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base">
                        <a:lnSpc>
                          <a:spcPct val="107000"/>
                        </a:lnSpc>
                        <a:spcBef>
                          <a:spcPts val="1000"/>
                        </a:spcBef>
                        <a:spcAft>
                          <a:spcPts val="1000"/>
                        </a:spcAft>
                      </a:pPr>
                      <a:r>
                        <a:rPr lang="ca-ES" sz="1600" b="0" i="0" u="none" strike="noStrike">
                          <a:solidFill>
                            <a:srgbClr val="000000"/>
                          </a:solidFill>
                          <a:effectLst/>
                          <a:highlight>
                            <a:srgbClr val="00FF00"/>
                          </a:highlight>
                          <a:latin typeface="Arial" panose="020B0604020202020204" pitchFamily="34" charset="0"/>
                          <a:ea typeface="Times New Roman" panose="02020603050405020304" pitchFamily="18" charset="0"/>
                          <a:cs typeface="Times New Roman" panose="02020603050405020304" pitchFamily="18" charset="0"/>
                        </a:rPr>
                        <a:t>ZONA NETA</a:t>
                      </a:r>
                      <a:r>
                        <a:rPr lang="ca-ES" sz="16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 Planta 3</a:t>
                      </a:r>
                      <a:endParaRPr lang="ca-ES" sz="2400" b="0" i="0" u="none" strike="noStrike">
                        <a:effectLst/>
                        <a:latin typeface="Arial" panose="020B0604020202020204" pitchFamily="34" charset="0"/>
                      </a:endParaRPr>
                    </a:p>
                  </a:txBody>
                  <a:tcPr marL="91185" marR="91185" marT="1266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09135674"/>
                  </a:ext>
                </a:extLst>
              </a:tr>
              <a:tr h="332870">
                <a:tc>
                  <a:txBody>
                    <a:bodyPr/>
                    <a:lstStyle/>
                    <a:p>
                      <a:pPr algn="just" fontAlgn="base">
                        <a:lnSpc>
                          <a:spcPct val="107000"/>
                        </a:lnSpc>
                        <a:spcBef>
                          <a:spcPts val="1000"/>
                        </a:spcBef>
                        <a:spcAft>
                          <a:spcPts val="1000"/>
                        </a:spcAft>
                      </a:pPr>
                      <a:r>
                        <a:rPr lang="ca-ES" sz="16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Residents sense clínica compatible amb COVID-19</a:t>
                      </a:r>
                      <a:endParaRPr lang="ca-ES" sz="2400" b="0" i="0" u="none" strike="noStrike">
                        <a:effectLst/>
                        <a:latin typeface="Arial" panose="020B0604020202020204" pitchFamily="34" charset="0"/>
                      </a:endParaRPr>
                    </a:p>
                  </a:txBody>
                  <a:tcPr marL="91185" marR="91185" marT="1266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base">
                        <a:lnSpc>
                          <a:spcPct val="107000"/>
                        </a:lnSpc>
                        <a:spcBef>
                          <a:spcPts val="1000"/>
                        </a:spcBef>
                        <a:spcAft>
                          <a:spcPts val="1000"/>
                        </a:spcAft>
                      </a:pPr>
                      <a:r>
                        <a:rPr lang="ca-ES" sz="1600" b="0" i="0" u="none" strike="noStrike" dirty="0">
                          <a:solidFill>
                            <a:srgbClr val="000000"/>
                          </a:solidFill>
                          <a:effectLst/>
                          <a:highlight>
                            <a:srgbClr val="00FF00"/>
                          </a:highlight>
                          <a:latin typeface="Arial" panose="020B0604020202020204" pitchFamily="34" charset="0"/>
                          <a:ea typeface="Times New Roman" panose="02020603050405020304" pitchFamily="18" charset="0"/>
                          <a:cs typeface="Times New Roman" panose="02020603050405020304" pitchFamily="18" charset="0"/>
                        </a:rPr>
                        <a:t>ZONA NETA</a:t>
                      </a:r>
                      <a:r>
                        <a:rPr lang="ca-ES" sz="16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 Plantes 4 i 3</a:t>
                      </a:r>
                      <a:endParaRPr lang="ca-ES" sz="2400" b="0" i="0" u="none" strike="noStrike" dirty="0">
                        <a:effectLst/>
                        <a:latin typeface="Arial" panose="020B0604020202020204" pitchFamily="34" charset="0"/>
                      </a:endParaRPr>
                    </a:p>
                  </a:txBody>
                  <a:tcPr marL="91185" marR="91185" marT="1266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66891890"/>
                  </a:ext>
                </a:extLst>
              </a:tr>
            </a:tbl>
          </a:graphicData>
        </a:graphic>
      </p:graphicFrame>
      <p:sp>
        <p:nvSpPr>
          <p:cNvPr id="5" name="Rectángulo 4">
            <a:extLst>
              <a:ext uri="{FF2B5EF4-FFF2-40B4-BE49-F238E27FC236}">
                <a16:creationId xmlns:a16="http://schemas.microsoft.com/office/drawing/2014/main" xmlns="" id="{03B21348-7CD0-4CB2-8626-093BFED69E52}"/>
              </a:ext>
            </a:extLst>
          </p:cNvPr>
          <p:cNvSpPr/>
          <p:nvPr/>
        </p:nvSpPr>
        <p:spPr>
          <a:xfrm>
            <a:off x="1195135" y="1444090"/>
            <a:ext cx="9493160" cy="646331"/>
          </a:xfrm>
          <a:prstGeom prst="rect">
            <a:avLst/>
          </a:prstGeom>
        </p:spPr>
        <p:txBody>
          <a:bodyPr wrap="square">
            <a:spAutoFit/>
          </a:bodyPr>
          <a:lstStyle/>
          <a:p>
            <a:r>
              <a:rPr lang="ca-ES" dirty="0">
                <a:solidFill>
                  <a:srgbClr val="000000"/>
                </a:solidFill>
                <a:latin typeface="Arial" panose="020B0604020202020204" pitchFamily="34" charset="0"/>
                <a:ea typeface="Times New Roman" panose="02020603050405020304" pitchFamily="18" charset="0"/>
              </a:rPr>
              <a:t>Quan es tingui clara la valoració clínica actualitzada dels residents de la Llar Residència, es farà una reubicació i estratificació segons el criteri següent</a:t>
            </a:r>
            <a:endParaRPr lang="es-ES" dirty="0"/>
          </a:p>
        </p:txBody>
      </p:sp>
    </p:spTree>
    <p:extLst>
      <p:ext uri="{BB962C8B-B14F-4D97-AF65-F5344CB8AC3E}">
        <p14:creationId xmlns:p14="http://schemas.microsoft.com/office/powerpoint/2010/main" val="37035648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B1A9D4F-D06A-423E-BC91-65FC0EF2558D}"/>
              </a:ext>
            </a:extLst>
          </p:cNvPr>
          <p:cNvSpPr>
            <a:spLocks noGrp="1"/>
          </p:cNvSpPr>
          <p:nvPr>
            <p:ph type="title"/>
          </p:nvPr>
        </p:nvSpPr>
        <p:spPr>
          <a:xfrm>
            <a:off x="1161757" y="308855"/>
            <a:ext cx="10515600" cy="1325563"/>
          </a:xfrm>
        </p:spPr>
        <p:txBody>
          <a:bodyPr>
            <a:normAutofit/>
          </a:bodyPr>
          <a:lstStyle/>
          <a:p>
            <a:r>
              <a:rPr lang="ca-ES" sz="2800" b="1" cap="all" dirty="0">
                <a:solidFill>
                  <a:schemeClr val="bg1">
                    <a:lumMod val="50000"/>
                  </a:schemeClr>
                </a:solidFill>
              </a:rPr>
              <a:t>PAS 4. Divisió, desinfecció i senyalització dels espais</a:t>
            </a:r>
            <a:endParaRPr lang="es-ES" sz="2800" dirty="0">
              <a:solidFill>
                <a:schemeClr val="bg1">
                  <a:lumMod val="50000"/>
                </a:schemeClr>
              </a:solidFill>
            </a:endParaRPr>
          </a:p>
        </p:txBody>
      </p:sp>
      <p:sp>
        <p:nvSpPr>
          <p:cNvPr id="3" name="Marcador de contenido 2">
            <a:extLst>
              <a:ext uri="{FF2B5EF4-FFF2-40B4-BE49-F238E27FC236}">
                <a16:creationId xmlns:a16="http://schemas.microsoft.com/office/drawing/2014/main" xmlns="" id="{0AA5B594-ECAB-41BA-97A6-42DF7526A3FA}"/>
              </a:ext>
            </a:extLst>
          </p:cNvPr>
          <p:cNvSpPr>
            <a:spLocks noGrp="1"/>
          </p:cNvSpPr>
          <p:nvPr>
            <p:ph idx="1"/>
          </p:nvPr>
        </p:nvSpPr>
        <p:spPr>
          <a:xfrm>
            <a:off x="1161757" y="1634418"/>
            <a:ext cx="10148668" cy="4351338"/>
          </a:xfrm>
        </p:spPr>
        <p:txBody>
          <a:bodyPr/>
          <a:lstStyle/>
          <a:p>
            <a:pPr marL="0" indent="0" algn="just" fontAlgn="base">
              <a:buNone/>
            </a:pPr>
            <a:r>
              <a:rPr lang="ca-ES" dirty="0"/>
              <a:t>Un cop decidida la reubicació dels residents per criteris de </a:t>
            </a:r>
            <a:r>
              <a:rPr lang="ca-ES" dirty="0" err="1"/>
              <a:t>sectorització</a:t>
            </a:r>
            <a:r>
              <a:rPr lang="ca-ES" dirty="0"/>
              <a:t> es procedirà a </a:t>
            </a:r>
            <a:r>
              <a:rPr lang="ca-ES" b="1" cap="all" dirty="0"/>
              <a:t>senyalitzar les zones</a:t>
            </a:r>
            <a:r>
              <a:rPr lang="ca-ES" dirty="0"/>
              <a:t> per tal d’evitar els possibles errors humans i maximitzar el control en les zones de transició o “mixtes”. </a:t>
            </a:r>
          </a:p>
          <a:p>
            <a:pPr marL="0" indent="0" fontAlgn="base">
              <a:buNone/>
            </a:pPr>
            <a:endParaRPr lang="es-ES" dirty="0"/>
          </a:p>
          <a:p>
            <a:pPr marL="0" indent="0" algn="just" fontAlgn="base">
              <a:buNone/>
            </a:pPr>
            <a:r>
              <a:rPr lang="ca-ES" dirty="0"/>
              <a:t>Es posarà en pràctica la senyalització dels espais físics mitjançant senyals de cartells de “</a:t>
            </a:r>
            <a:r>
              <a:rPr lang="ca-ES" cap="all" dirty="0"/>
              <a:t>no passeu, </a:t>
            </a:r>
            <a:r>
              <a:rPr lang="ca-ES" b="1" cap="all" dirty="0">
                <a:highlight>
                  <a:srgbClr val="C0C0C0"/>
                </a:highlight>
              </a:rPr>
              <a:t>zona bruta</a:t>
            </a:r>
            <a:r>
              <a:rPr lang="ca-ES" dirty="0"/>
              <a:t>” marcades en </a:t>
            </a:r>
            <a:r>
              <a:rPr lang="ca-ES" b="1" dirty="0">
                <a:highlight>
                  <a:srgbClr val="FF0000"/>
                </a:highlight>
              </a:rPr>
              <a:t>vermell</a:t>
            </a:r>
            <a:r>
              <a:rPr lang="ca-ES" dirty="0"/>
              <a:t>, o senyals de “</a:t>
            </a:r>
            <a:r>
              <a:rPr lang="ca-ES" cap="all" dirty="0">
                <a:highlight>
                  <a:srgbClr val="00FF00"/>
                </a:highlight>
              </a:rPr>
              <a:t>zona neta</a:t>
            </a:r>
            <a:r>
              <a:rPr lang="ca-ES" cap="all" dirty="0"/>
              <a:t>, no passeu</a:t>
            </a:r>
            <a:r>
              <a:rPr lang="ca-ES" dirty="0"/>
              <a:t>” si es prové d’una </a:t>
            </a:r>
            <a:r>
              <a:rPr lang="ca-ES" dirty="0">
                <a:highlight>
                  <a:srgbClr val="C0C0C0"/>
                </a:highlight>
              </a:rPr>
              <a:t>“</a:t>
            </a:r>
            <a:r>
              <a:rPr lang="ca-ES" b="1" cap="all" dirty="0">
                <a:highlight>
                  <a:srgbClr val="C0C0C0"/>
                </a:highlight>
              </a:rPr>
              <a:t>zona bruta</a:t>
            </a:r>
            <a:r>
              <a:rPr lang="ca-ES" dirty="0">
                <a:highlight>
                  <a:srgbClr val="C0C0C0"/>
                </a:highlight>
              </a:rPr>
              <a:t>”, </a:t>
            </a:r>
            <a:r>
              <a:rPr lang="ca-ES" dirty="0"/>
              <a:t>en verd.</a:t>
            </a:r>
            <a:endParaRPr lang="es-ES" dirty="0"/>
          </a:p>
          <a:p>
            <a:endParaRPr lang="es-ES" dirty="0"/>
          </a:p>
        </p:txBody>
      </p:sp>
    </p:spTree>
    <p:extLst>
      <p:ext uri="{BB962C8B-B14F-4D97-AF65-F5344CB8AC3E}">
        <p14:creationId xmlns:p14="http://schemas.microsoft.com/office/powerpoint/2010/main" val="24682293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15B4AD5D-4458-4D3A-B705-8D448E84B464}"/>
              </a:ext>
            </a:extLst>
          </p:cNvPr>
          <p:cNvSpPr>
            <a:spLocks noGrp="1"/>
          </p:cNvSpPr>
          <p:nvPr>
            <p:ph idx="1"/>
          </p:nvPr>
        </p:nvSpPr>
        <p:spPr>
          <a:xfrm>
            <a:off x="838200" y="657225"/>
            <a:ext cx="10515600" cy="5519738"/>
          </a:xfrm>
        </p:spPr>
        <p:txBody>
          <a:bodyPr>
            <a:normAutofit lnSpcReduction="10000"/>
          </a:bodyPr>
          <a:lstStyle/>
          <a:p>
            <a:pPr marL="0" indent="0" algn="just" fontAlgn="base">
              <a:buNone/>
            </a:pPr>
            <a:r>
              <a:rPr lang="ca-ES" dirty="0"/>
              <a:t>Sempre que sigui possible </a:t>
            </a:r>
            <a:r>
              <a:rPr lang="ca-ES" b="1" u="sng" cap="all" dirty="0"/>
              <a:t>se senyalitzaran especialment amb CINTA</a:t>
            </a:r>
            <a:r>
              <a:rPr lang="ca-ES" dirty="0"/>
              <a:t>:</a:t>
            </a:r>
          </a:p>
          <a:p>
            <a:pPr marL="0" indent="0" algn="just" fontAlgn="base">
              <a:buNone/>
            </a:pPr>
            <a:endParaRPr lang="es-ES" sz="2400" dirty="0"/>
          </a:p>
          <a:p>
            <a:pPr lvl="0" algn="just" fontAlgn="base"/>
            <a:r>
              <a:rPr lang="ca-ES" b="1" u="sng" dirty="0"/>
              <a:t>EL TERRA</a:t>
            </a:r>
            <a:r>
              <a:rPr lang="ca-ES" b="1" dirty="0"/>
              <a:t>.</a:t>
            </a:r>
            <a:r>
              <a:rPr lang="ca-ES" dirty="0"/>
              <a:t> Per tal de delimitar quan es passa d’una zona a una altra:</a:t>
            </a:r>
            <a:endParaRPr lang="es-ES" sz="2400" dirty="0"/>
          </a:p>
          <a:p>
            <a:pPr algn="just" fontAlgn="base"/>
            <a:endParaRPr lang="es-ES" sz="2400" dirty="0"/>
          </a:p>
          <a:p>
            <a:pPr lvl="1" algn="just" fontAlgn="base"/>
            <a:r>
              <a:rPr lang="ca-ES" dirty="0">
                <a:highlight>
                  <a:srgbClr val="C0C0C0"/>
                </a:highlight>
              </a:rPr>
              <a:t>ZONA BRUTA </a:t>
            </a:r>
            <a:r>
              <a:rPr lang="ca-ES" dirty="0">
                <a:highlight>
                  <a:srgbClr val="FF0000"/>
                </a:highlight>
              </a:rPr>
              <a:t>VERMELLA</a:t>
            </a:r>
            <a:r>
              <a:rPr lang="ca-ES" dirty="0"/>
              <a:t>. Amb una cinta vermella i blanca.</a:t>
            </a:r>
            <a:endParaRPr lang="es-ES" sz="2000" dirty="0"/>
          </a:p>
          <a:p>
            <a:pPr lvl="1" algn="just" fontAlgn="base"/>
            <a:r>
              <a:rPr lang="ca-ES" dirty="0">
                <a:highlight>
                  <a:srgbClr val="C0C0C0"/>
                </a:highlight>
              </a:rPr>
              <a:t>ZONA BRUTA</a:t>
            </a:r>
            <a:r>
              <a:rPr lang="ca-ES" dirty="0">
                <a:highlight>
                  <a:srgbClr val="FFFF00"/>
                </a:highlight>
              </a:rPr>
              <a:t> GROGA</a:t>
            </a:r>
            <a:r>
              <a:rPr lang="ca-ES" dirty="0"/>
              <a:t>. Amb una cinta groga i negra.</a:t>
            </a:r>
            <a:endParaRPr lang="es-ES" sz="2000" dirty="0"/>
          </a:p>
          <a:p>
            <a:pPr algn="just" fontAlgn="base"/>
            <a:endParaRPr lang="es-ES" sz="2400" dirty="0"/>
          </a:p>
          <a:p>
            <a:pPr lvl="0" algn="just" fontAlgn="base"/>
            <a:r>
              <a:rPr lang="ca-ES" b="1" u="sng" dirty="0"/>
              <a:t>ELS OBJECTES</a:t>
            </a:r>
            <a:r>
              <a:rPr lang="ca-ES" b="1" dirty="0"/>
              <a:t>. </a:t>
            </a:r>
            <a:r>
              <a:rPr lang="ca-ES" dirty="0"/>
              <a:t>Amb una cinta vermella es marcaran per tal que </a:t>
            </a:r>
            <a:r>
              <a:rPr lang="ca-ES" b="1" dirty="0"/>
              <a:t>NO SURTIN DE LA PLANTA D’AÏLLATS</a:t>
            </a:r>
            <a:r>
              <a:rPr lang="ca-ES" dirty="0"/>
              <a:t>:</a:t>
            </a:r>
            <a:endParaRPr lang="es-ES" sz="2400" dirty="0"/>
          </a:p>
          <a:p>
            <a:pPr lvl="1" algn="just" fontAlgn="base"/>
            <a:r>
              <a:rPr lang="ca-ES" dirty="0"/>
              <a:t>Carros de menjar</a:t>
            </a:r>
            <a:endParaRPr lang="es-ES" sz="2000" dirty="0"/>
          </a:p>
          <a:p>
            <a:pPr lvl="1" algn="just" fontAlgn="base"/>
            <a:r>
              <a:rPr lang="ca-ES" dirty="0"/>
              <a:t>Carros de roba</a:t>
            </a:r>
            <a:endParaRPr lang="es-ES" sz="2000" dirty="0"/>
          </a:p>
          <a:p>
            <a:pPr lvl="1" algn="just" fontAlgn="base"/>
            <a:r>
              <a:rPr lang="ca-ES" dirty="0"/>
              <a:t>Pulsioxímetres</a:t>
            </a:r>
            <a:endParaRPr lang="es-ES" sz="2000" dirty="0"/>
          </a:p>
          <a:p>
            <a:pPr lvl="1" algn="just" fontAlgn="base"/>
            <a:r>
              <a:rPr lang="ca-ES" dirty="0"/>
              <a:t>Termòmetres </a:t>
            </a:r>
            <a:endParaRPr lang="es-ES" sz="2000" dirty="0"/>
          </a:p>
          <a:p>
            <a:endParaRPr lang="es-ES" dirty="0"/>
          </a:p>
        </p:txBody>
      </p:sp>
    </p:spTree>
    <p:extLst>
      <p:ext uri="{BB962C8B-B14F-4D97-AF65-F5344CB8AC3E}">
        <p14:creationId xmlns:p14="http://schemas.microsoft.com/office/powerpoint/2010/main" val="19080533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793D6ADC-0DAC-42B2-BB19-E5AE13B64115}"/>
              </a:ext>
            </a:extLst>
          </p:cNvPr>
          <p:cNvSpPr>
            <a:spLocks noGrp="1"/>
          </p:cNvSpPr>
          <p:nvPr>
            <p:ph idx="1"/>
          </p:nvPr>
        </p:nvSpPr>
        <p:spPr>
          <a:xfrm>
            <a:off x="838200" y="1395412"/>
            <a:ext cx="10515600" cy="5462588"/>
          </a:xfrm>
        </p:spPr>
        <p:txBody>
          <a:bodyPr/>
          <a:lstStyle/>
          <a:p>
            <a:pPr fontAlgn="base"/>
            <a:r>
              <a:rPr lang="ca-ES" dirty="0"/>
              <a:t>A totes les zones s’hi </a:t>
            </a:r>
            <a:r>
              <a:rPr lang="ca-ES" b="1" cap="all" dirty="0"/>
              <a:t>penjaran cartells</a:t>
            </a:r>
            <a:r>
              <a:rPr lang="ca-ES" dirty="0"/>
              <a:t> que recordin la </a:t>
            </a:r>
            <a:r>
              <a:rPr lang="ca-ES" b="1" cap="all" dirty="0"/>
              <a:t>necessitat de neteja i desinfecció dels espais</a:t>
            </a:r>
            <a:r>
              <a:rPr lang="ca-ES" dirty="0"/>
              <a:t>. S’inclou també la desinfecció d’espais comuns, passadissos, ascensors i altres espais propis del personal assistencial de la Llar-Residència.</a:t>
            </a:r>
          </a:p>
          <a:p>
            <a:pPr marL="0" indent="0" fontAlgn="base">
              <a:buNone/>
            </a:pPr>
            <a:endParaRPr lang="es-ES" dirty="0"/>
          </a:p>
          <a:p>
            <a:pPr fontAlgn="base"/>
            <a:r>
              <a:rPr lang="ca-ES" dirty="0"/>
              <a:t>Un cop separades les dues zones, s’han de </a:t>
            </a:r>
            <a:r>
              <a:rPr lang="ca-ES" b="1" cap="all" dirty="0"/>
              <a:t>preparar els punts de </a:t>
            </a:r>
            <a:r>
              <a:rPr lang="ca-ES" b="1" cap="all" dirty="0">
                <a:solidFill>
                  <a:srgbClr val="FFC000"/>
                </a:solidFill>
              </a:rPr>
              <a:t>transició</a:t>
            </a:r>
            <a:r>
              <a:rPr lang="ca-ES" dirty="0"/>
              <a:t> (o “zona mixta”) amb especial atenció, col·locant-hi taules on passar el material brut cap a la </a:t>
            </a:r>
            <a:r>
              <a:rPr lang="ca-ES" cap="all" dirty="0">
                <a:highlight>
                  <a:srgbClr val="00FF00"/>
                </a:highlight>
              </a:rPr>
              <a:t>zona neta</a:t>
            </a:r>
            <a:r>
              <a:rPr lang="ca-ES" dirty="0"/>
              <a:t>, deixar-hi material de neteja (cubells amb dilució d’hipoclorit sòdic), guants, bates i altre material per a equip de protecció individual (EPI).</a:t>
            </a:r>
            <a:endParaRPr lang="es-ES" dirty="0"/>
          </a:p>
          <a:p>
            <a:endParaRPr lang="es-ES" dirty="0"/>
          </a:p>
        </p:txBody>
      </p:sp>
    </p:spTree>
    <p:extLst>
      <p:ext uri="{BB962C8B-B14F-4D97-AF65-F5344CB8AC3E}">
        <p14:creationId xmlns:p14="http://schemas.microsoft.com/office/powerpoint/2010/main" val="7427937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B371767-9FBD-45CE-9CEA-84319CD49767}"/>
              </a:ext>
            </a:extLst>
          </p:cNvPr>
          <p:cNvSpPr>
            <a:spLocks noGrp="1"/>
          </p:cNvSpPr>
          <p:nvPr>
            <p:ph type="title"/>
          </p:nvPr>
        </p:nvSpPr>
        <p:spPr>
          <a:xfrm>
            <a:off x="1221581" y="224448"/>
            <a:ext cx="10515600" cy="1325563"/>
          </a:xfrm>
        </p:spPr>
        <p:txBody>
          <a:bodyPr>
            <a:normAutofit/>
          </a:bodyPr>
          <a:lstStyle/>
          <a:p>
            <a:r>
              <a:rPr lang="ca-ES" sz="2800" b="1" cap="all" dirty="0">
                <a:solidFill>
                  <a:schemeClr val="bg1">
                    <a:lumMod val="50000"/>
                  </a:schemeClr>
                </a:solidFill>
              </a:rPr>
              <a:t>PAS 5. Reajustament dels fluxos de treball</a:t>
            </a:r>
            <a:endParaRPr lang="es-ES" sz="2800" dirty="0">
              <a:solidFill>
                <a:schemeClr val="bg1">
                  <a:lumMod val="50000"/>
                </a:schemeClr>
              </a:solidFill>
            </a:endParaRPr>
          </a:p>
        </p:txBody>
      </p:sp>
      <p:sp>
        <p:nvSpPr>
          <p:cNvPr id="3" name="Marcador de contenido 2">
            <a:extLst>
              <a:ext uri="{FF2B5EF4-FFF2-40B4-BE49-F238E27FC236}">
                <a16:creationId xmlns:a16="http://schemas.microsoft.com/office/drawing/2014/main" xmlns="" id="{A4F8F749-443D-48F3-8BA5-6792FD6A6E3D}"/>
              </a:ext>
            </a:extLst>
          </p:cNvPr>
          <p:cNvSpPr>
            <a:spLocks noGrp="1"/>
          </p:cNvSpPr>
          <p:nvPr>
            <p:ph idx="1"/>
          </p:nvPr>
        </p:nvSpPr>
        <p:spPr>
          <a:xfrm>
            <a:off x="838200" y="1364566"/>
            <a:ext cx="10515600" cy="4350435"/>
          </a:xfrm>
        </p:spPr>
        <p:txBody>
          <a:bodyPr>
            <a:normAutofit fontScale="77500" lnSpcReduction="20000"/>
          </a:bodyPr>
          <a:lstStyle/>
          <a:p>
            <a:pPr marL="0" indent="0" algn="just" fontAlgn="base">
              <a:buNone/>
            </a:pPr>
            <a:r>
              <a:rPr lang="ca-ES" sz="2600" dirty="0"/>
              <a:t>Un cop separada i desinfectada la infraestructura i reubicats els residents, es comunicarà al Personal de Suport per què s’han pres aquestes mesures i se’ls explicarà com funcionen els nous fluxos de treball. </a:t>
            </a:r>
            <a:endParaRPr lang="es-ES" sz="2400" dirty="0"/>
          </a:p>
          <a:p>
            <a:pPr marL="0" indent="0" algn="just" fontAlgn="base">
              <a:buNone/>
            </a:pPr>
            <a:r>
              <a:rPr lang="ca-ES" sz="2400" dirty="0"/>
              <a:t>S’informarà sobre la utilitat dels circuits marcats, separant les àrees físiques, així com deixant infografies de les pràctiques correctes a les zones de transició.</a:t>
            </a:r>
          </a:p>
          <a:p>
            <a:pPr marL="0" indent="0" algn="just" fontAlgn="base">
              <a:buNone/>
            </a:pPr>
            <a:endParaRPr lang="es-ES" sz="2100" dirty="0"/>
          </a:p>
          <a:p>
            <a:pPr marL="0" indent="0" algn="ctr" fontAlgn="base">
              <a:buNone/>
            </a:pPr>
            <a:r>
              <a:rPr lang="ca-ES" sz="2600" b="1" dirty="0">
                <a:solidFill>
                  <a:srgbClr val="FF0000"/>
                </a:solidFill>
              </a:rPr>
              <a:t>IMPORTANT!!</a:t>
            </a:r>
            <a:endParaRPr lang="es-ES" sz="2600" b="1" dirty="0">
              <a:solidFill>
                <a:srgbClr val="FF0000"/>
              </a:solidFill>
            </a:endParaRPr>
          </a:p>
          <a:p>
            <a:pPr marL="0" lvl="0" indent="0" algn="just" fontAlgn="base">
              <a:buNone/>
            </a:pPr>
            <a:r>
              <a:rPr lang="ca-ES" sz="2400" dirty="0"/>
              <a:t>1) La nostra direcció ha de ser:</a:t>
            </a:r>
            <a:endParaRPr lang="es-ES" sz="2100" dirty="0"/>
          </a:p>
          <a:p>
            <a:pPr lvl="1" algn="just" fontAlgn="base"/>
            <a:r>
              <a:rPr lang="ca-ES" sz="3100" b="1" dirty="0"/>
              <a:t>SEMPRE ENDAVANT si anem de </a:t>
            </a:r>
            <a:r>
              <a:rPr lang="ca-ES" sz="3100" b="1" cap="all" dirty="0">
                <a:highlight>
                  <a:srgbClr val="00FF00"/>
                </a:highlight>
              </a:rPr>
              <a:t>zona neta </a:t>
            </a:r>
            <a:r>
              <a:rPr lang="ca-ES" sz="3100" b="1" dirty="0"/>
              <a:t>a </a:t>
            </a:r>
            <a:r>
              <a:rPr lang="ca-ES" sz="3100" b="1" dirty="0">
                <a:highlight>
                  <a:srgbClr val="C0C0C0"/>
                </a:highlight>
              </a:rPr>
              <a:t>ZONA BRUTA </a:t>
            </a:r>
            <a:r>
              <a:rPr lang="ca-ES" sz="3100" b="1" dirty="0"/>
              <a:t>per evitar contaminar endarrere.</a:t>
            </a:r>
            <a:endParaRPr lang="es-ES" sz="2300" b="1" dirty="0"/>
          </a:p>
          <a:p>
            <a:pPr lvl="1" algn="just" fontAlgn="base"/>
            <a:r>
              <a:rPr lang="ca-ES" sz="3100" b="1" dirty="0"/>
              <a:t>CANVIAR EPIS si anem de </a:t>
            </a:r>
            <a:r>
              <a:rPr lang="ca-ES" sz="3100" b="1" dirty="0">
                <a:highlight>
                  <a:srgbClr val="C0C0C0"/>
                </a:highlight>
              </a:rPr>
              <a:t>ZONA BRUTA </a:t>
            </a:r>
            <a:r>
              <a:rPr lang="ca-ES" sz="3100" b="1" dirty="0"/>
              <a:t>a </a:t>
            </a:r>
            <a:r>
              <a:rPr lang="ca-ES" sz="3100" b="1" cap="all" dirty="0">
                <a:highlight>
                  <a:srgbClr val="00FF00"/>
                </a:highlight>
              </a:rPr>
              <a:t>zona neta</a:t>
            </a:r>
            <a:r>
              <a:rPr lang="ca-ES" sz="3100" b="1" dirty="0"/>
              <a:t>.</a:t>
            </a:r>
          </a:p>
          <a:p>
            <a:pPr lvl="1" algn="just" fontAlgn="base"/>
            <a:endParaRPr lang="es-ES" sz="2300" b="1" dirty="0"/>
          </a:p>
          <a:p>
            <a:pPr marL="0" lvl="0" indent="0" algn="just" fontAlgn="base">
              <a:buNone/>
            </a:pPr>
            <a:r>
              <a:rPr lang="ca-ES" sz="2500" dirty="0"/>
              <a:t>2) Si no es pot evitar que un mateix professional atengui diverses zones, sempre ho ha de fer en aquest ordre</a:t>
            </a:r>
            <a:r>
              <a:rPr lang="ca-ES" dirty="0"/>
              <a:t>:</a:t>
            </a:r>
            <a:endParaRPr lang="es-ES" sz="2400" dirty="0"/>
          </a:p>
          <a:p>
            <a:pPr marL="0" indent="0" algn="just" fontAlgn="base">
              <a:buNone/>
            </a:pPr>
            <a:r>
              <a:rPr lang="ca-ES" dirty="0"/>
              <a:t> </a:t>
            </a:r>
            <a:endParaRPr lang="es-ES" sz="2400" dirty="0"/>
          </a:p>
          <a:p>
            <a:pPr algn="just"/>
            <a:endParaRPr lang="es-ES" dirty="0"/>
          </a:p>
        </p:txBody>
      </p:sp>
      <p:sp>
        <p:nvSpPr>
          <p:cNvPr id="4" name="CuadroTexto 3">
            <a:extLst>
              <a:ext uri="{FF2B5EF4-FFF2-40B4-BE49-F238E27FC236}">
                <a16:creationId xmlns:a16="http://schemas.microsoft.com/office/drawing/2014/main" xmlns="" id="{B85BE39F-C0C4-4388-9122-CD3DA50983B0}"/>
              </a:ext>
            </a:extLst>
          </p:cNvPr>
          <p:cNvSpPr txBox="1"/>
          <p:nvPr/>
        </p:nvSpPr>
        <p:spPr>
          <a:xfrm>
            <a:off x="1804988" y="5493435"/>
            <a:ext cx="9092198" cy="461665"/>
          </a:xfrm>
          <a:prstGeom prst="rect">
            <a:avLst/>
          </a:prstGeom>
          <a:noFill/>
          <a:ln w="41275">
            <a:solidFill>
              <a:schemeClr val="accent1"/>
            </a:solidFill>
          </a:ln>
        </p:spPr>
        <p:txBody>
          <a:bodyPr wrap="square" rtlCol="0">
            <a:spAutoFit/>
          </a:bodyPr>
          <a:lstStyle/>
          <a:p>
            <a:r>
              <a:rPr lang="es-ES" sz="2400" dirty="0">
                <a:highlight>
                  <a:srgbClr val="00FF00"/>
                </a:highlight>
              </a:rPr>
              <a:t>ZONA VERDA</a:t>
            </a:r>
            <a:r>
              <a:rPr lang="ca-ES" sz="2400" dirty="0">
                <a:highlight>
                  <a:srgbClr val="00FF00"/>
                </a:highlight>
              </a:rPr>
              <a:t> </a:t>
            </a:r>
            <a:r>
              <a:rPr lang="ca-ES" sz="2400" dirty="0"/>
              <a:t>–&gt; </a:t>
            </a:r>
            <a:r>
              <a:rPr lang="ca-ES" sz="2400" dirty="0">
                <a:highlight>
                  <a:srgbClr val="FFFF00"/>
                </a:highlight>
              </a:rPr>
              <a:t>ZONA GROGA</a:t>
            </a:r>
            <a:r>
              <a:rPr lang="ca-ES" sz="2400" dirty="0"/>
              <a:t> –&gt; </a:t>
            </a:r>
            <a:r>
              <a:rPr lang="ca-ES" sz="2400" dirty="0">
                <a:highlight>
                  <a:srgbClr val="FF0000"/>
                </a:highlight>
              </a:rPr>
              <a:t>ZONA VERMELLA </a:t>
            </a:r>
            <a:r>
              <a:rPr lang="ca-ES" sz="2400" dirty="0"/>
              <a:t>–&gt;Sortida de l’edifici</a:t>
            </a:r>
            <a:endParaRPr lang="es-ES" sz="2400" dirty="0"/>
          </a:p>
        </p:txBody>
      </p:sp>
    </p:spTree>
    <p:extLst>
      <p:ext uri="{BB962C8B-B14F-4D97-AF65-F5344CB8AC3E}">
        <p14:creationId xmlns:p14="http://schemas.microsoft.com/office/powerpoint/2010/main" val="19542040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C6330BB3-EC87-4292-B723-0FDCAE9173C8}"/>
              </a:ext>
            </a:extLst>
          </p:cNvPr>
          <p:cNvSpPr>
            <a:spLocks noGrp="1"/>
          </p:cNvSpPr>
          <p:nvPr>
            <p:ph idx="1"/>
          </p:nvPr>
        </p:nvSpPr>
        <p:spPr>
          <a:xfrm>
            <a:off x="995363" y="1243013"/>
            <a:ext cx="10515600" cy="5614987"/>
          </a:xfrm>
        </p:spPr>
        <p:txBody>
          <a:bodyPr>
            <a:normAutofit/>
          </a:bodyPr>
          <a:lstStyle/>
          <a:p>
            <a:pPr marL="0" lvl="0" indent="0" algn="just" fontAlgn="base">
              <a:buNone/>
            </a:pPr>
            <a:r>
              <a:rPr lang="ca-ES" sz="2200" dirty="0"/>
              <a:t>3) S’aconsellarà l’EPI d’un sol ús o d’ús individual en cas de peces reutilitzables.</a:t>
            </a:r>
          </a:p>
          <a:p>
            <a:pPr lvl="0" algn="just" fontAlgn="base"/>
            <a:endParaRPr lang="es-ES" sz="2200" dirty="0"/>
          </a:p>
          <a:p>
            <a:pPr marL="0" lvl="0" indent="0" algn="just" fontAlgn="base">
              <a:buNone/>
            </a:pPr>
            <a:r>
              <a:rPr lang="ca-ES" sz="2200" dirty="0"/>
              <a:t>4) Es vestirà l’EPI net a la </a:t>
            </a:r>
            <a:r>
              <a:rPr lang="ca-ES" sz="2200" dirty="0">
                <a:highlight>
                  <a:srgbClr val="00FF00"/>
                </a:highlight>
              </a:rPr>
              <a:t>“</a:t>
            </a:r>
            <a:r>
              <a:rPr lang="ca-ES" sz="2200" cap="all" dirty="0">
                <a:highlight>
                  <a:srgbClr val="00FF00"/>
                </a:highlight>
              </a:rPr>
              <a:t>zona neta</a:t>
            </a:r>
            <a:r>
              <a:rPr lang="ca-ES" sz="2200" dirty="0">
                <a:highlight>
                  <a:srgbClr val="00FF00"/>
                </a:highlight>
              </a:rPr>
              <a:t>” </a:t>
            </a:r>
            <a:r>
              <a:rPr lang="ca-ES" sz="2200" dirty="0"/>
              <a:t>abans d’entrar a treballar a la </a:t>
            </a:r>
            <a:r>
              <a:rPr lang="ca-ES" sz="2200" dirty="0">
                <a:highlight>
                  <a:srgbClr val="C0C0C0"/>
                </a:highlight>
              </a:rPr>
              <a:t>“ZONA BRUTA”.</a:t>
            </a:r>
          </a:p>
          <a:p>
            <a:pPr lvl="0" algn="just" fontAlgn="base"/>
            <a:endParaRPr lang="es-ES" sz="2200" dirty="0">
              <a:highlight>
                <a:srgbClr val="C0C0C0"/>
              </a:highlight>
            </a:endParaRPr>
          </a:p>
          <a:p>
            <a:pPr marL="0" lvl="0" indent="0" algn="just" fontAlgn="base">
              <a:buNone/>
            </a:pPr>
            <a:r>
              <a:rPr lang="ca-ES" sz="2200" dirty="0"/>
              <a:t>5) S’ha de desvestir l’EPI brut a la </a:t>
            </a:r>
            <a:r>
              <a:rPr lang="ca-ES" sz="2200" dirty="0">
                <a:highlight>
                  <a:srgbClr val="C0C0C0"/>
                </a:highlight>
              </a:rPr>
              <a:t>“ZONA BRUTA</a:t>
            </a:r>
            <a:r>
              <a:rPr lang="ca-ES" sz="2200" dirty="0"/>
              <a:t>” abans de creuar a la </a:t>
            </a:r>
            <a:r>
              <a:rPr lang="ca-ES" sz="2200" dirty="0">
                <a:highlight>
                  <a:srgbClr val="00FF00"/>
                </a:highlight>
              </a:rPr>
              <a:t>“</a:t>
            </a:r>
            <a:r>
              <a:rPr lang="ca-ES" sz="2200" cap="all" dirty="0">
                <a:highlight>
                  <a:srgbClr val="00FF00"/>
                </a:highlight>
              </a:rPr>
              <a:t>zona neta</a:t>
            </a:r>
            <a:r>
              <a:rPr lang="ca-ES" sz="2200" dirty="0">
                <a:highlight>
                  <a:srgbClr val="00FF00"/>
                </a:highlight>
              </a:rPr>
              <a:t>”, </a:t>
            </a:r>
            <a:r>
              <a:rPr lang="ca-ES" sz="2200" dirty="0"/>
              <a:t>utilitzant gel hidroalcohòlic per a les mans a la </a:t>
            </a:r>
            <a:r>
              <a:rPr lang="ca-ES" sz="2200" b="1" cap="all" dirty="0">
                <a:solidFill>
                  <a:srgbClr val="FFC000"/>
                </a:solidFill>
              </a:rPr>
              <a:t>zona de transició</a:t>
            </a:r>
            <a:r>
              <a:rPr lang="ca-ES" sz="2200" dirty="0">
                <a:solidFill>
                  <a:srgbClr val="FFC000"/>
                </a:solidFill>
              </a:rPr>
              <a:t> </a:t>
            </a:r>
            <a:r>
              <a:rPr lang="ca-ES" sz="2200" dirty="0"/>
              <a:t>i cubells d’aigua amb hipoclorit sòdic (lleixiu) per desinfectar el calçat abans de sortir a la “</a:t>
            </a:r>
            <a:r>
              <a:rPr lang="ca-ES" sz="2200" cap="all" dirty="0">
                <a:highlight>
                  <a:srgbClr val="00FF00"/>
                </a:highlight>
              </a:rPr>
              <a:t>zona neta</a:t>
            </a:r>
            <a:r>
              <a:rPr lang="ca-ES" sz="2200" dirty="0">
                <a:highlight>
                  <a:srgbClr val="00FF00"/>
                </a:highlight>
              </a:rPr>
              <a:t>”.</a:t>
            </a:r>
          </a:p>
          <a:p>
            <a:pPr lvl="0" algn="just" fontAlgn="base"/>
            <a:endParaRPr lang="es-ES" sz="2200" dirty="0">
              <a:highlight>
                <a:srgbClr val="00FF00"/>
              </a:highlight>
            </a:endParaRPr>
          </a:p>
          <a:p>
            <a:pPr marL="0" lvl="0" indent="0" algn="just" fontAlgn="base">
              <a:buNone/>
            </a:pPr>
            <a:r>
              <a:rPr lang="ca-ES" sz="2200" dirty="0"/>
              <a:t>6) No s’haurà de transferir material d’ús de la </a:t>
            </a:r>
            <a:r>
              <a:rPr lang="ca-ES" sz="2200" dirty="0">
                <a:highlight>
                  <a:srgbClr val="C0C0C0"/>
                </a:highlight>
              </a:rPr>
              <a:t>“</a:t>
            </a:r>
            <a:r>
              <a:rPr lang="ca-ES" sz="2200" cap="all" dirty="0">
                <a:highlight>
                  <a:srgbClr val="C0C0C0"/>
                </a:highlight>
              </a:rPr>
              <a:t>ZONA BRUTA</a:t>
            </a:r>
            <a:r>
              <a:rPr lang="ca-ES" sz="2200" dirty="0">
                <a:highlight>
                  <a:srgbClr val="C0C0C0"/>
                </a:highlight>
              </a:rPr>
              <a:t>” </a:t>
            </a:r>
            <a:r>
              <a:rPr lang="ca-ES" sz="2200" dirty="0"/>
              <a:t>a la </a:t>
            </a:r>
            <a:r>
              <a:rPr lang="ca-ES" sz="2200" dirty="0">
                <a:highlight>
                  <a:srgbClr val="00FF00"/>
                </a:highlight>
              </a:rPr>
              <a:t>“</a:t>
            </a:r>
            <a:r>
              <a:rPr lang="ca-ES" sz="2200" cap="all" dirty="0">
                <a:highlight>
                  <a:srgbClr val="00FF00"/>
                </a:highlight>
              </a:rPr>
              <a:t>zona neta</a:t>
            </a:r>
            <a:r>
              <a:rPr lang="ca-ES" sz="2200" dirty="0">
                <a:highlight>
                  <a:srgbClr val="00FF00"/>
                </a:highlight>
              </a:rPr>
              <a:t>”. </a:t>
            </a:r>
            <a:r>
              <a:rPr lang="ca-ES" sz="2200" dirty="0"/>
              <a:t>Si s’ha de fer per algun motiu, aquest material s’ha de rentar en cubells amb aigua i hipoclorit sòdic abans de sortir.</a:t>
            </a:r>
            <a:endParaRPr lang="es-ES" sz="2200" dirty="0"/>
          </a:p>
        </p:txBody>
      </p:sp>
    </p:spTree>
    <p:extLst>
      <p:ext uri="{BB962C8B-B14F-4D97-AF65-F5344CB8AC3E}">
        <p14:creationId xmlns:p14="http://schemas.microsoft.com/office/powerpoint/2010/main" val="39785147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D2B65BB0-018A-4FAE-AA0B-37B016F2E85A}"/>
              </a:ext>
            </a:extLst>
          </p:cNvPr>
          <p:cNvSpPr>
            <a:spLocks noGrp="1"/>
          </p:cNvSpPr>
          <p:nvPr>
            <p:ph idx="1"/>
          </p:nvPr>
        </p:nvSpPr>
        <p:spPr>
          <a:xfrm>
            <a:off x="838200" y="1457326"/>
            <a:ext cx="10515600" cy="4400550"/>
          </a:xfrm>
        </p:spPr>
        <p:txBody>
          <a:bodyPr>
            <a:normAutofit/>
          </a:bodyPr>
          <a:lstStyle/>
          <a:p>
            <a:pPr marL="0" lvl="0" indent="0" algn="just" fontAlgn="base">
              <a:buNone/>
            </a:pPr>
            <a:r>
              <a:rPr lang="ca-ES" sz="2000" dirty="0"/>
              <a:t>7) La sortida de residus estarà diferenciada. Els residus de la </a:t>
            </a:r>
            <a:r>
              <a:rPr lang="ca-ES" sz="2000" dirty="0">
                <a:highlight>
                  <a:srgbClr val="00FF00"/>
                </a:highlight>
              </a:rPr>
              <a:t>“</a:t>
            </a:r>
            <a:r>
              <a:rPr lang="ca-ES" sz="2000" cap="all" dirty="0">
                <a:highlight>
                  <a:srgbClr val="00FF00"/>
                </a:highlight>
              </a:rPr>
              <a:t>zona neta</a:t>
            </a:r>
            <a:r>
              <a:rPr lang="ca-ES" sz="2000" dirty="0">
                <a:highlight>
                  <a:srgbClr val="00FF00"/>
                </a:highlight>
              </a:rPr>
              <a:t>”</a:t>
            </a:r>
            <a:r>
              <a:rPr lang="ca-ES" sz="2000" dirty="0"/>
              <a:t> poden seguir el circuit habitual de brossa. En canvi, els residus que provenen de la </a:t>
            </a:r>
            <a:r>
              <a:rPr lang="ca-ES" sz="2000" dirty="0">
                <a:highlight>
                  <a:srgbClr val="C0C0C0"/>
                </a:highlight>
              </a:rPr>
              <a:t>“</a:t>
            </a:r>
            <a:r>
              <a:rPr lang="ca-ES" sz="2000" cap="all" dirty="0">
                <a:highlight>
                  <a:srgbClr val="C0C0C0"/>
                </a:highlight>
              </a:rPr>
              <a:t>zona bruta</a:t>
            </a:r>
            <a:r>
              <a:rPr lang="ca-ES" sz="2000" dirty="0">
                <a:highlight>
                  <a:srgbClr val="C0C0C0"/>
                </a:highlight>
              </a:rPr>
              <a:t>” </a:t>
            </a:r>
            <a:r>
              <a:rPr lang="ca-ES" sz="2000" dirty="0"/>
              <a:t>han de seguir un circuit pel qual no passin per la </a:t>
            </a:r>
            <a:r>
              <a:rPr lang="ca-ES" sz="2000" dirty="0">
                <a:highlight>
                  <a:srgbClr val="00FF00"/>
                </a:highlight>
              </a:rPr>
              <a:t>“</a:t>
            </a:r>
            <a:r>
              <a:rPr lang="ca-ES" sz="2000" cap="all" dirty="0">
                <a:highlight>
                  <a:srgbClr val="00FF00"/>
                </a:highlight>
              </a:rPr>
              <a:t>zona neta</a:t>
            </a:r>
            <a:r>
              <a:rPr lang="ca-ES" sz="2000" dirty="0">
                <a:highlight>
                  <a:srgbClr val="00FF00"/>
                </a:highlight>
              </a:rPr>
              <a:t>”. </a:t>
            </a:r>
            <a:r>
              <a:rPr lang="ca-ES" sz="2000" dirty="0"/>
              <a:t>Donat que </a:t>
            </a:r>
            <a:r>
              <a:rPr lang="ca-ES" sz="2000" b="1" dirty="0"/>
              <a:t>això no és possible</a:t>
            </a:r>
            <a:r>
              <a:rPr lang="ca-ES" sz="2000" dirty="0"/>
              <a:t>, la brossa provinent de la “</a:t>
            </a:r>
            <a:r>
              <a:rPr lang="ca-ES" sz="2000" cap="all" dirty="0"/>
              <a:t>zona bruta</a:t>
            </a:r>
            <a:r>
              <a:rPr lang="ca-ES" sz="2000" dirty="0"/>
              <a:t>” s’ha de dipositar dins una </a:t>
            </a:r>
            <a:r>
              <a:rPr lang="ca-ES" sz="2000" cap="all" dirty="0"/>
              <a:t>segona bossa “neta”</a:t>
            </a:r>
            <a:r>
              <a:rPr lang="ca-ES" sz="2000" dirty="0"/>
              <a:t> per poder passar a la </a:t>
            </a:r>
            <a:r>
              <a:rPr lang="ca-ES" sz="2000" dirty="0">
                <a:highlight>
                  <a:srgbClr val="00FF00"/>
                </a:highlight>
              </a:rPr>
              <a:t>“</a:t>
            </a:r>
            <a:r>
              <a:rPr lang="ca-ES" sz="2000" cap="all" dirty="0">
                <a:highlight>
                  <a:srgbClr val="00FF00"/>
                </a:highlight>
              </a:rPr>
              <a:t>zona neta</a:t>
            </a:r>
            <a:r>
              <a:rPr lang="ca-ES" sz="2000" dirty="0">
                <a:highlight>
                  <a:srgbClr val="00FF00"/>
                </a:highlight>
              </a:rPr>
              <a:t>”.</a:t>
            </a:r>
          </a:p>
          <a:p>
            <a:pPr lvl="0" algn="just" fontAlgn="base"/>
            <a:endParaRPr lang="es-ES" sz="2000" dirty="0">
              <a:highlight>
                <a:srgbClr val="00FF00"/>
              </a:highlight>
            </a:endParaRPr>
          </a:p>
          <a:p>
            <a:pPr marL="0" lvl="0" indent="0" algn="just" fontAlgn="base">
              <a:buNone/>
            </a:pPr>
            <a:r>
              <a:rPr lang="ca-ES" sz="2000" dirty="0"/>
              <a:t>8) S’aconsellarà una bona coordinació entre els equips de treball de la </a:t>
            </a:r>
            <a:r>
              <a:rPr lang="ca-ES" sz="2000" dirty="0">
                <a:highlight>
                  <a:srgbClr val="C0C0C0"/>
                </a:highlight>
              </a:rPr>
              <a:t>“</a:t>
            </a:r>
            <a:r>
              <a:rPr lang="ca-ES" sz="2000" cap="all" dirty="0">
                <a:highlight>
                  <a:srgbClr val="C0C0C0"/>
                </a:highlight>
              </a:rPr>
              <a:t>zona bruta</a:t>
            </a:r>
            <a:r>
              <a:rPr lang="ca-ES" sz="2000" dirty="0">
                <a:highlight>
                  <a:srgbClr val="C0C0C0"/>
                </a:highlight>
              </a:rPr>
              <a:t>” </a:t>
            </a:r>
            <a:r>
              <a:rPr lang="ca-ES" sz="2000" dirty="0"/>
              <a:t>i </a:t>
            </a:r>
            <a:r>
              <a:rPr lang="ca-ES" sz="2000" dirty="0">
                <a:highlight>
                  <a:srgbClr val="00FF00"/>
                </a:highlight>
              </a:rPr>
              <a:t>“</a:t>
            </a:r>
            <a:r>
              <a:rPr lang="ca-ES" sz="2000" cap="all" dirty="0">
                <a:highlight>
                  <a:srgbClr val="00FF00"/>
                </a:highlight>
              </a:rPr>
              <a:t>zona neta</a:t>
            </a:r>
            <a:r>
              <a:rPr lang="ca-ES" sz="2000" dirty="0">
                <a:highlight>
                  <a:srgbClr val="00FF00"/>
                </a:highlight>
              </a:rPr>
              <a:t>” </a:t>
            </a:r>
            <a:r>
              <a:rPr lang="ca-ES" sz="2000" dirty="0"/>
              <a:t>i, si pot ser, es mantindran torns complets en cada zona diferenciada.</a:t>
            </a:r>
          </a:p>
          <a:p>
            <a:pPr lvl="0" algn="just" fontAlgn="base"/>
            <a:endParaRPr lang="es-ES" sz="2000" dirty="0"/>
          </a:p>
          <a:p>
            <a:pPr marL="0" lvl="0" indent="0" algn="just" fontAlgn="base">
              <a:buNone/>
            </a:pPr>
            <a:r>
              <a:rPr lang="ca-ES" sz="2000" dirty="0"/>
              <a:t>9) Es posaran els mitjans per a controlar molt bé les zones crítiques del centre (com ara la cuina, les rutes de distribució dels àpats, els circuits de bugaderia, els circuits de la brossa, les zones comunes del propi centre).</a:t>
            </a:r>
            <a:endParaRPr lang="es-ES" sz="2000" dirty="0"/>
          </a:p>
          <a:p>
            <a:pPr algn="just"/>
            <a:endParaRPr lang="es-ES" dirty="0"/>
          </a:p>
        </p:txBody>
      </p:sp>
    </p:spTree>
    <p:extLst>
      <p:ext uri="{BB962C8B-B14F-4D97-AF65-F5344CB8AC3E}">
        <p14:creationId xmlns:p14="http://schemas.microsoft.com/office/powerpoint/2010/main" val="40656642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9AD6DC5B-C07F-4E6A-A1D8-753001143C1B}"/>
              </a:ext>
            </a:extLst>
          </p:cNvPr>
          <p:cNvSpPr>
            <a:spLocks noGrp="1"/>
          </p:cNvSpPr>
          <p:nvPr>
            <p:ph idx="1"/>
          </p:nvPr>
        </p:nvSpPr>
        <p:spPr>
          <a:xfrm>
            <a:off x="1052512" y="1571626"/>
            <a:ext cx="10515600" cy="4157662"/>
          </a:xfrm>
        </p:spPr>
        <p:txBody>
          <a:bodyPr>
            <a:normAutofit fontScale="77500" lnSpcReduction="20000"/>
          </a:bodyPr>
          <a:lstStyle/>
          <a:p>
            <a:pPr marL="0" indent="0" fontAlgn="base">
              <a:buNone/>
            </a:pPr>
            <a:r>
              <a:rPr lang="ca-ES" sz="2400" dirty="0"/>
              <a:t>Es farà un seguiment directe de la situació sanitària dels residents. </a:t>
            </a:r>
          </a:p>
          <a:p>
            <a:pPr marL="0" indent="0" fontAlgn="base">
              <a:buNone/>
            </a:pPr>
            <a:endParaRPr lang="es-ES" sz="2400" dirty="0"/>
          </a:p>
          <a:p>
            <a:pPr marL="0" indent="0" fontAlgn="base">
              <a:buNone/>
            </a:pPr>
            <a:r>
              <a:rPr lang="ca-ES" sz="2400" dirty="0"/>
              <a:t>En aquestes tasques, tant l’Equip Multidisciplinari com el personal de suport a la persona assumeixen unes </a:t>
            </a:r>
            <a:r>
              <a:rPr lang="ca-ES" b="1" dirty="0"/>
              <a:t>funcions addicionals </a:t>
            </a:r>
            <a:r>
              <a:rPr lang="ca-ES" sz="2400" dirty="0"/>
              <a:t>derivades de la situació actual:</a:t>
            </a:r>
          </a:p>
          <a:p>
            <a:pPr marL="0" indent="0" fontAlgn="base">
              <a:buNone/>
            </a:pPr>
            <a:endParaRPr lang="es-ES" sz="2400" dirty="0">
              <a:solidFill>
                <a:schemeClr val="bg1">
                  <a:lumMod val="50000"/>
                </a:schemeClr>
              </a:solidFill>
            </a:endParaRPr>
          </a:p>
          <a:p>
            <a:pPr lvl="0" fontAlgn="base"/>
            <a:r>
              <a:rPr lang="ca-ES" sz="2400" dirty="0">
                <a:solidFill>
                  <a:schemeClr val="bg1">
                    <a:lumMod val="50000"/>
                  </a:schemeClr>
                </a:solidFill>
              </a:rPr>
              <a:t>Identificació precoç de nous casos possibles, probables o positius i aïllament adequat dels residents.</a:t>
            </a:r>
          </a:p>
          <a:p>
            <a:pPr lvl="0" fontAlgn="base"/>
            <a:endParaRPr lang="es-ES" sz="2400" dirty="0">
              <a:solidFill>
                <a:schemeClr val="bg1">
                  <a:lumMod val="50000"/>
                </a:schemeClr>
              </a:solidFill>
            </a:endParaRPr>
          </a:p>
          <a:p>
            <a:pPr lvl="0" fontAlgn="base"/>
            <a:r>
              <a:rPr lang="ca-ES" sz="2400" dirty="0">
                <a:solidFill>
                  <a:schemeClr val="bg1">
                    <a:lumMod val="50000"/>
                  </a:schemeClr>
                </a:solidFill>
              </a:rPr>
              <a:t>Capacitat d’atenció als residents per part dels treballadors.</a:t>
            </a:r>
          </a:p>
          <a:p>
            <a:pPr lvl="0" fontAlgn="base"/>
            <a:endParaRPr lang="es-ES" sz="2400" dirty="0">
              <a:solidFill>
                <a:schemeClr val="bg1">
                  <a:lumMod val="50000"/>
                </a:schemeClr>
              </a:solidFill>
            </a:endParaRPr>
          </a:p>
          <a:p>
            <a:pPr lvl="0" fontAlgn="base"/>
            <a:r>
              <a:rPr lang="ca-ES" sz="2400" dirty="0">
                <a:solidFill>
                  <a:schemeClr val="bg1">
                    <a:lumMod val="50000"/>
                  </a:schemeClr>
                </a:solidFill>
              </a:rPr>
              <a:t>Manteniment dels circuits COVID- / COVID+ (“nets” / “bruts”).</a:t>
            </a:r>
          </a:p>
          <a:p>
            <a:pPr lvl="0" fontAlgn="base"/>
            <a:endParaRPr lang="es-ES" sz="2400" dirty="0">
              <a:solidFill>
                <a:schemeClr val="bg1">
                  <a:lumMod val="50000"/>
                </a:schemeClr>
              </a:solidFill>
            </a:endParaRPr>
          </a:p>
          <a:p>
            <a:pPr lvl="0" fontAlgn="base"/>
            <a:r>
              <a:rPr lang="ca-ES" sz="2400" dirty="0">
                <a:solidFill>
                  <a:schemeClr val="bg1">
                    <a:lumMod val="50000"/>
                  </a:schemeClr>
                </a:solidFill>
              </a:rPr>
              <a:t>Suficiència formativa i de les mesures de protecció de TOT el personal de la Llar-Residència.</a:t>
            </a:r>
            <a:endParaRPr lang="es-ES" sz="2400" dirty="0">
              <a:solidFill>
                <a:schemeClr val="bg1">
                  <a:lumMod val="50000"/>
                </a:schemeClr>
              </a:solidFill>
            </a:endParaRPr>
          </a:p>
        </p:txBody>
      </p:sp>
      <p:sp>
        <p:nvSpPr>
          <p:cNvPr id="4" name="Título 1">
            <a:extLst>
              <a:ext uri="{FF2B5EF4-FFF2-40B4-BE49-F238E27FC236}">
                <a16:creationId xmlns:a16="http://schemas.microsoft.com/office/drawing/2014/main" xmlns="" id="{700E59CF-F1DA-4D34-9C12-347144AA5F85}"/>
              </a:ext>
            </a:extLst>
          </p:cNvPr>
          <p:cNvSpPr>
            <a:spLocks noGrp="1"/>
          </p:cNvSpPr>
          <p:nvPr>
            <p:ph type="title"/>
          </p:nvPr>
        </p:nvSpPr>
        <p:spPr>
          <a:xfrm>
            <a:off x="1052512" y="457200"/>
            <a:ext cx="10515600" cy="1325563"/>
          </a:xfrm>
        </p:spPr>
        <p:txBody>
          <a:bodyPr anchor="ctr">
            <a:normAutofit/>
          </a:bodyPr>
          <a:lstStyle/>
          <a:p>
            <a:r>
              <a:rPr lang="ca-ES" sz="2800" b="1" dirty="0">
                <a:solidFill>
                  <a:schemeClr val="bg1">
                    <a:lumMod val="50000"/>
                  </a:schemeClr>
                </a:solidFill>
              </a:rPr>
              <a:t>PAS 6. MONITORATGE DELS CANVIS I DETECCIÓ D’ALTRES NECESSITATS. </a:t>
            </a:r>
            <a:endParaRPr lang="es-ES" sz="2800" b="1" dirty="0">
              <a:solidFill>
                <a:schemeClr val="bg1">
                  <a:lumMod val="50000"/>
                </a:schemeClr>
              </a:solidFill>
            </a:endParaRPr>
          </a:p>
        </p:txBody>
      </p:sp>
    </p:spTree>
    <p:extLst>
      <p:ext uri="{BB962C8B-B14F-4D97-AF65-F5344CB8AC3E}">
        <p14:creationId xmlns:p14="http://schemas.microsoft.com/office/powerpoint/2010/main" val="18936119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0546E7AF-0BDB-4A5D-A9BB-5070616EFA6A}"/>
              </a:ext>
            </a:extLst>
          </p:cNvPr>
          <p:cNvSpPr>
            <a:spLocks noGrp="1"/>
          </p:cNvSpPr>
          <p:nvPr>
            <p:ph idx="1"/>
          </p:nvPr>
        </p:nvSpPr>
        <p:spPr>
          <a:xfrm>
            <a:off x="838200" y="1314450"/>
            <a:ext cx="10515600" cy="4700587"/>
          </a:xfrm>
        </p:spPr>
        <p:txBody>
          <a:bodyPr>
            <a:normAutofit/>
          </a:bodyPr>
          <a:lstStyle/>
          <a:p>
            <a:pPr lvl="0" algn="just" fontAlgn="base"/>
            <a:r>
              <a:rPr lang="ca-ES" sz="1900" dirty="0">
                <a:solidFill>
                  <a:schemeClr val="bg1">
                    <a:lumMod val="50000"/>
                  </a:schemeClr>
                </a:solidFill>
              </a:rPr>
              <a:t>Assessorament de direcció i responsable </a:t>
            </a:r>
            <a:r>
              <a:rPr lang="ca-ES" sz="1900" dirty="0" err="1">
                <a:solidFill>
                  <a:schemeClr val="bg1">
                    <a:lumMod val="50000"/>
                  </a:schemeClr>
                </a:solidFill>
              </a:rPr>
              <a:t>higienicosanitària</a:t>
            </a:r>
            <a:r>
              <a:rPr lang="ca-ES" sz="1900" dirty="0">
                <a:solidFill>
                  <a:schemeClr val="bg1">
                    <a:lumMod val="50000"/>
                  </a:schemeClr>
                </a:solidFill>
              </a:rPr>
              <a:t> / mesures sanitàries: </a:t>
            </a:r>
            <a:endParaRPr lang="es-ES" sz="1900" dirty="0">
              <a:solidFill>
                <a:schemeClr val="bg1">
                  <a:lumMod val="50000"/>
                </a:schemeClr>
              </a:solidFill>
            </a:endParaRPr>
          </a:p>
          <a:p>
            <a:pPr lvl="1" algn="just" fontAlgn="base"/>
            <a:r>
              <a:rPr lang="ca-ES" sz="1900" dirty="0">
                <a:solidFill>
                  <a:schemeClr val="bg1">
                    <a:lumMod val="50000"/>
                  </a:schemeClr>
                </a:solidFill>
              </a:rPr>
              <a:t>Criteris clínics per considerar l’atenció del pacient al mateix centre.</a:t>
            </a:r>
            <a:endParaRPr lang="es-ES" sz="1900" dirty="0">
              <a:solidFill>
                <a:schemeClr val="bg1">
                  <a:lumMod val="50000"/>
                </a:schemeClr>
              </a:solidFill>
            </a:endParaRPr>
          </a:p>
          <a:p>
            <a:pPr lvl="1" algn="just" fontAlgn="base"/>
            <a:r>
              <a:rPr lang="ca-ES" sz="1900" dirty="0">
                <a:solidFill>
                  <a:schemeClr val="bg1">
                    <a:lumMod val="50000"/>
                  </a:schemeClr>
                </a:solidFill>
              </a:rPr>
              <a:t>Criteris per a la tornada de residents a l’alta hospitalària.</a:t>
            </a:r>
            <a:endParaRPr lang="es-ES" sz="1900" dirty="0">
              <a:solidFill>
                <a:schemeClr val="bg1">
                  <a:lumMod val="50000"/>
                </a:schemeClr>
              </a:solidFill>
            </a:endParaRPr>
          </a:p>
          <a:p>
            <a:pPr lvl="1" algn="just" fontAlgn="base"/>
            <a:r>
              <a:rPr lang="ca-ES" sz="1900" dirty="0">
                <a:solidFill>
                  <a:schemeClr val="bg1">
                    <a:lumMod val="50000"/>
                  </a:schemeClr>
                </a:solidFill>
              </a:rPr>
              <a:t>Notificació de nous casos.</a:t>
            </a:r>
          </a:p>
          <a:p>
            <a:pPr lvl="1" algn="just" fontAlgn="base"/>
            <a:endParaRPr lang="es-ES" sz="1900" dirty="0">
              <a:solidFill>
                <a:schemeClr val="bg1">
                  <a:lumMod val="50000"/>
                </a:schemeClr>
              </a:solidFill>
            </a:endParaRPr>
          </a:p>
          <a:p>
            <a:pPr lvl="0" algn="just" fontAlgn="base"/>
            <a:r>
              <a:rPr lang="ca-ES" sz="1900" dirty="0">
                <a:solidFill>
                  <a:schemeClr val="bg1">
                    <a:lumMod val="50000"/>
                  </a:schemeClr>
                </a:solidFill>
              </a:rPr>
              <a:t>Donar consells escrits i suport amb eines senzilles adaptades a cada nivell de formació (per exemple, iconogràfics clars, llistes simples de signes clínics de malaltia per COVID-19 o procediment del propi abordatge quan s’identifica un malat sospitós de COVID-19).</a:t>
            </a:r>
          </a:p>
          <a:p>
            <a:pPr lvl="0" algn="just" fontAlgn="base"/>
            <a:endParaRPr lang="es-ES" sz="1900" dirty="0">
              <a:solidFill>
                <a:schemeClr val="bg1">
                  <a:lumMod val="50000"/>
                </a:schemeClr>
              </a:solidFill>
            </a:endParaRPr>
          </a:p>
          <a:p>
            <a:pPr lvl="0" algn="just" fontAlgn="base"/>
            <a:r>
              <a:rPr lang="ca-ES" sz="1900" dirty="0">
                <a:solidFill>
                  <a:schemeClr val="bg1">
                    <a:lumMod val="50000"/>
                  </a:schemeClr>
                </a:solidFill>
              </a:rPr>
              <a:t>Reforç dels protocols de la Llar-Residència.</a:t>
            </a:r>
          </a:p>
          <a:p>
            <a:pPr lvl="0" algn="just" fontAlgn="base"/>
            <a:endParaRPr lang="es-ES" sz="1900" dirty="0">
              <a:solidFill>
                <a:schemeClr val="bg1">
                  <a:lumMod val="50000"/>
                </a:schemeClr>
              </a:solidFill>
            </a:endParaRPr>
          </a:p>
          <a:p>
            <a:pPr lvl="0" algn="just" fontAlgn="base"/>
            <a:r>
              <a:rPr lang="ca-ES" sz="1900" dirty="0">
                <a:solidFill>
                  <a:schemeClr val="bg1">
                    <a:lumMod val="50000"/>
                  </a:schemeClr>
                </a:solidFill>
              </a:rPr>
              <a:t>Aplicar mesures correctores de les mancances identificades ràpidament per evitar nous casos i contactar amb el referent del sistema de salut si aquestes no poden ser rectificades ràpidament. </a:t>
            </a:r>
            <a:endParaRPr lang="es-ES" sz="1900" dirty="0">
              <a:solidFill>
                <a:schemeClr val="bg1">
                  <a:lumMod val="50000"/>
                </a:schemeClr>
              </a:solidFill>
            </a:endParaRPr>
          </a:p>
        </p:txBody>
      </p:sp>
    </p:spTree>
    <p:extLst>
      <p:ext uri="{BB962C8B-B14F-4D97-AF65-F5344CB8AC3E}">
        <p14:creationId xmlns:p14="http://schemas.microsoft.com/office/powerpoint/2010/main" val="7062989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58BD9A00-C0B1-4310-87C5-9A8BBA64BE56}"/>
              </a:ext>
            </a:extLst>
          </p:cNvPr>
          <p:cNvSpPr>
            <a:spLocks noGrp="1"/>
          </p:cNvSpPr>
          <p:nvPr>
            <p:ph idx="1"/>
          </p:nvPr>
        </p:nvSpPr>
        <p:spPr>
          <a:xfrm>
            <a:off x="966788" y="2275946"/>
            <a:ext cx="10406062" cy="2306108"/>
          </a:xfrm>
        </p:spPr>
        <p:txBody>
          <a:bodyPr>
            <a:normAutofit/>
          </a:bodyPr>
          <a:lstStyle/>
          <a:p>
            <a:pPr marL="0" indent="0" algn="just">
              <a:buNone/>
            </a:pPr>
            <a:r>
              <a:rPr lang="ca-ES" sz="2400" dirty="0"/>
              <a:t>Tal i com es detalla en el punt 6 d’aquest protocol i, seguint les indicacions del document “Procediment per a la </a:t>
            </a:r>
            <a:r>
              <a:rPr lang="ca-ES" sz="2400" dirty="0" err="1"/>
              <a:t>sectorització</a:t>
            </a:r>
            <a:r>
              <a:rPr lang="ca-ES" sz="2400" dirty="0"/>
              <a:t>. Consideracions per trencar la cadena de transmissió de la COVID-19, de data 27 d’abril de 2020, al centre s’han establert per a la </a:t>
            </a:r>
            <a:r>
              <a:rPr lang="ca-ES" sz="2400" dirty="0" err="1"/>
              <a:t>sectorització</a:t>
            </a:r>
            <a:r>
              <a:rPr lang="ca-ES" sz="2400" dirty="0"/>
              <a:t> de la Llar-Residència Llull, 163.</a:t>
            </a:r>
            <a:endParaRPr lang="es-ES" sz="2400" dirty="0"/>
          </a:p>
          <a:p>
            <a:endParaRPr lang="es-ES" dirty="0"/>
          </a:p>
        </p:txBody>
      </p:sp>
      <p:sp>
        <p:nvSpPr>
          <p:cNvPr id="4" name="Título 1">
            <a:extLst>
              <a:ext uri="{FF2B5EF4-FFF2-40B4-BE49-F238E27FC236}">
                <a16:creationId xmlns:a16="http://schemas.microsoft.com/office/drawing/2014/main" xmlns="" id="{72A5C245-DCB0-47D4-9226-05AF961FB402}"/>
              </a:ext>
            </a:extLst>
          </p:cNvPr>
          <p:cNvSpPr>
            <a:spLocks noGrp="1"/>
          </p:cNvSpPr>
          <p:nvPr>
            <p:ph type="title"/>
          </p:nvPr>
        </p:nvSpPr>
        <p:spPr>
          <a:xfrm>
            <a:off x="966788" y="608012"/>
            <a:ext cx="10515600" cy="1325563"/>
          </a:xfrm>
        </p:spPr>
        <p:txBody>
          <a:bodyPr>
            <a:normAutofit fontScale="90000"/>
          </a:bodyPr>
          <a:lstStyle/>
          <a:p>
            <a:r>
              <a:rPr lang="en-US" altLang="es-ES" sz="3600" b="1" dirty="0">
                <a:solidFill>
                  <a:schemeClr val="bg1">
                    <a:lumMod val="50000"/>
                  </a:schemeClr>
                </a:solidFill>
              </a:rPr>
              <a:t/>
            </a:r>
            <a:br>
              <a:rPr lang="en-US" altLang="es-ES" sz="3600" b="1" dirty="0">
                <a:solidFill>
                  <a:schemeClr val="bg1">
                    <a:lumMod val="50000"/>
                  </a:schemeClr>
                </a:solidFill>
              </a:rPr>
            </a:br>
            <a:r>
              <a:rPr lang="en-US" altLang="es-ES" sz="2700" b="1" dirty="0" err="1">
                <a:solidFill>
                  <a:schemeClr val="accent2"/>
                </a:solidFill>
              </a:rPr>
              <a:t>Categorització</a:t>
            </a:r>
            <a:r>
              <a:rPr lang="en-US" altLang="es-ES" sz="2700" b="1" dirty="0">
                <a:solidFill>
                  <a:schemeClr val="accent2"/>
                </a:solidFill>
              </a:rPr>
              <a:t> </a:t>
            </a:r>
            <a:r>
              <a:rPr lang="en-US" altLang="es-ES" sz="2700" b="1" dirty="0" err="1">
                <a:solidFill>
                  <a:schemeClr val="accent2"/>
                </a:solidFill>
              </a:rPr>
              <a:t>gràfica</a:t>
            </a:r>
            <a:r>
              <a:rPr lang="en-US" altLang="es-ES" sz="2700" b="1" dirty="0">
                <a:solidFill>
                  <a:schemeClr val="accent2"/>
                </a:solidFill>
              </a:rPr>
              <a:t> </a:t>
            </a:r>
            <a:r>
              <a:rPr lang="en-US" altLang="es-ES" sz="2700" b="1" dirty="0" err="1">
                <a:solidFill>
                  <a:schemeClr val="accent2"/>
                </a:solidFill>
              </a:rPr>
              <a:t>amb</a:t>
            </a:r>
            <a:r>
              <a:rPr lang="en-US" altLang="es-ES" sz="2700" b="1" dirty="0">
                <a:solidFill>
                  <a:schemeClr val="accent2"/>
                </a:solidFill>
              </a:rPr>
              <a:t> </a:t>
            </a:r>
            <a:r>
              <a:rPr lang="en-US" altLang="es-ES" sz="2700" b="1" dirty="0" err="1">
                <a:solidFill>
                  <a:schemeClr val="accent2"/>
                </a:solidFill>
              </a:rPr>
              <a:t>plànols</a:t>
            </a:r>
            <a:r>
              <a:rPr lang="en-US" altLang="es-ES" sz="2700" b="1" dirty="0">
                <a:solidFill>
                  <a:schemeClr val="accent2"/>
                </a:solidFill>
              </a:rPr>
              <a:t> de les zones </a:t>
            </a:r>
            <a:r>
              <a:rPr lang="en-US" altLang="es-ES" sz="2700" b="1" dirty="0" err="1">
                <a:solidFill>
                  <a:schemeClr val="accent2"/>
                </a:solidFill>
              </a:rPr>
              <a:t>previstes</a:t>
            </a:r>
            <a:r>
              <a:rPr lang="en-US" altLang="es-ES" sz="2700" b="1" dirty="0">
                <a:solidFill>
                  <a:schemeClr val="accent2"/>
                </a:solidFill>
              </a:rPr>
              <a:t> per </a:t>
            </a:r>
            <a:r>
              <a:rPr lang="en-US" altLang="es-ES" sz="2700" b="1" dirty="0" err="1">
                <a:solidFill>
                  <a:schemeClr val="accent2"/>
                </a:solidFill>
              </a:rPr>
              <a:t>sectorització</a:t>
            </a:r>
            <a:r>
              <a:rPr lang="en-US" altLang="es-ES" sz="2700" b="1" dirty="0">
                <a:solidFill>
                  <a:schemeClr val="accent2"/>
                </a:solidFill>
              </a:rPr>
              <a:t> I </a:t>
            </a:r>
            <a:r>
              <a:rPr lang="en-US" altLang="es-ES" sz="2700" b="1" dirty="0" err="1">
                <a:solidFill>
                  <a:schemeClr val="accent2"/>
                </a:solidFill>
              </a:rPr>
              <a:t>aïllament</a:t>
            </a:r>
            <a:r>
              <a:rPr lang="en-US" altLang="es-ES" sz="2700" b="1" dirty="0">
                <a:solidFill>
                  <a:schemeClr val="accent2"/>
                </a:solidFill>
              </a:rPr>
              <a:t>:  </a:t>
            </a:r>
            <a:r>
              <a:rPr lang="en-US" altLang="es-ES" sz="2400" dirty="0">
                <a:solidFill>
                  <a:schemeClr val="bg1">
                    <a:lumMod val="50000"/>
                  </a:schemeClr>
                </a:solidFill>
              </a:rPr>
              <a:t/>
            </a:r>
            <a:br>
              <a:rPr lang="en-US" altLang="es-ES" sz="2400" dirty="0">
                <a:solidFill>
                  <a:schemeClr val="bg1">
                    <a:lumMod val="50000"/>
                  </a:schemeClr>
                </a:solidFill>
              </a:rPr>
            </a:br>
            <a:endParaRPr lang="es-ES" dirty="0">
              <a:solidFill>
                <a:schemeClr val="bg1">
                  <a:lumMod val="50000"/>
                </a:schemeClr>
              </a:solidFill>
            </a:endParaRPr>
          </a:p>
        </p:txBody>
      </p:sp>
    </p:spTree>
    <p:extLst>
      <p:ext uri="{BB962C8B-B14F-4D97-AF65-F5344CB8AC3E}">
        <p14:creationId xmlns:p14="http://schemas.microsoft.com/office/powerpoint/2010/main" val="42490074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aphicFrame>
        <p:nvGraphicFramePr>
          <p:cNvPr id="5" name="Marcador de contenido 4">
            <a:extLst>
              <a:ext uri="{FF2B5EF4-FFF2-40B4-BE49-F238E27FC236}">
                <a16:creationId xmlns:a16="http://schemas.microsoft.com/office/drawing/2014/main" xmlns="" id="{1077B7FA-5399-4EEA-91F4-60D7FBFC3A36}"/>
              </a:ext>
            </a:extLst>
          </p:cNvPr>
          <p:cNvGraphicFramePr>
            <a:graphicFrameLocks noGrp="1"/>
          </p:cNvGraphicFramePr>
          <p:nvPr>
            <p:ph idx="1"/>
            <p:extLst>
              <p:ext uri="{D42A27DB-BD31-4B8C-83A1-F6EECF244321}">
                <p14:modId xmlns:p14="http://schemas.microsoft.com/office/powerpoint/2010/main" val="210149654"/>
              </p:ext>
            </p:extLst>
          </p:nvPr>
        </p:nvGraphicFramePr>
        <p:xfrm>
          <a:off x="1555750" y="514350"/>
          <a:ext cx="4159251" cy="5937989"/>
        </p:xfrm>
        <a:graphic>
          <a:graphicData uri="http://schemas.openxmlformats.org/drawingml/2006/table">
            <a:tbl>
              <a:tblPr firstRow="1" firstCol="1">
                <a:tableStyleId>{9D7B26C5-4107-4FEC-AEDC-1716B250A1EF}</a:tableStyleId>
              </a:tblPr>
              <a:tblGrid>
                <a:gridCol w="322831">
                  <a:extLst>
                    <a:ext uri="{9D8B030D-6E8A-4147-A177-3AD203B41FA5}">
                      <a16:colId xmlns:a16="http://schemas.microsoft.com/office/drawing/2014/main" xmlns="" val="4044018533"/>
                    </a:ext>
                  </a:extLst>
                </a:gridCol>
                <a:gridCol w="1137960">
                  <a:extLst>
                    <a:ext uri="{9D8B030D-6E8A-4147-A177-3AD203B41FA5}">
                      <a16:colId xmlns:a16="http://schemas.microsoft.com/office/drawing/2014/main" xmlns="" val="2691638297"/>
                    </a:ext>
                  </a:extLst>
                </a:gridCol>
                <a:gridCol w="864312">
                  <a:extLst>
                    <a:ext uri="{9D8B030D-6E8A-4147-A177-3AD203B41FA5}">
                      <a16:colId xmlns:a16="http://schemas.microsoft.com/office/drawing/2014/main" xmlns="" val="444681553"/>
                    </a:ext>
                  </a:extLst>
                </a:gridCol>
                <a:gridCol w="913497">
                  <a:extLst>
                    <a:ext uri="{9D8B030D-6E8A-4147-A177-3AD203B41FA5}">
                      <a16:colId xmlns:a16="http://schemas.microsoft.com/office/drawing/2014/main" xmlns="" val="2022059151"/>
                    </a:ext>
                  </a:extLst>
                </a:gridCol>
                <a:gridCol w="920651">
                  <a:extLst>
                    <a:ext uri="{9D8B030D-6E8A-4147-A177-3AD203B41FA5}">
                      <a16:colId xmlns:a16="http://schemas.microsoft.com/office/drawing/2014/main" xmlns="" val="2064081672"/>
                    </a:ext>
                  </a:extLst>
                </a:gridCol>
              </a:tblGrid>
              <a:tr h="1452036">
                <a:tc>
                  <a:txBody>
                    <a:bodyPr/>
                    <a:lstStyle/>
                    <a:p>
                      <a:pPr algn="ctr">
                        <a:lnSpc>
                          <a:spcPct val="107000"/>
                        </a:lnSpc>
                        <a:spcAft>
                          <a:spcPts val="0"/>
                        </a:spcAft>
                      </a:pPr>
                      <a:r>
                        <a:rPr lang="ca-ES" sz="1200">
                          <a:effectLst/>
                        </a:rPr>
                        <a:t>Planta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vert="vert270" anchor="ctr"/>
                </a:tc>
                <a:tc>
                  <a:txBody>
                    <a:bodyPr/>
                    <a:lstStyle/>
                    <a:p>
                      <a:pPr algn="ctr">
                        <a:lnSpc>
                          <a:spcPct val="107000"/>
                        </a:lnSpc>
                        <a:spcAft>
                          <a:spcPts val="0"/>
                        </a:spcAft>
                      </a:pPr>
                      <a:r>
                        <a:rPr lang="ca-ES" sz="1200">
                          <a:effectLst/>
                        </a:rPr>
                        <a:t>ESPAI DE LA LLAR</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nchor="ctr"/>
                </a:tc>
                <a:tc>
                  <a:txBody>
                    <a:bodyPr/>
                    <a:lstStyle/>
                    <a:p>
                      <a:pPr algn="ctr">
                        <a:lnSpc>
                          <a:spcPct val="107000"/>
                        </a:lnSpc>
                        <a:spcAft>
                          <a:spcPts val="0"/>
                        </a:spcAft>
                      </a:pPr>
                      <a:r>
                        <a:rPr lang="ca-ES" sz="1200">
                          <a:effectLst/>
                          <a:highlight>
                            <a:srgbClr val="00FF00"/>
                          </a:highlight>
                        </a:rPr>
                        <a:t>TOTA RESIDÈNCIA ZONA VERDA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nchor="ctr"/>
                </a:tc>
                <a:tc>
                  <a:txBody>
                    <a:bodyPr/>
                    <a:lstStyle/>
                    <a:p>
                      <a:pPr algn="ctr">
                        <a:lnSpc>
                          <a:spcPct val="107000"/>
                        </a:lnSpc>
                        <a:spcAft>
                          <a:spcPts val="0"/>
                        </a:spcAft>
                      </a:pPr>
                      <a:r>
                        <a:rPr lang="ca-ES" sz="1200">
                          <a:effectLst/>
                        </a:rPr>
                        <a:t>RESIDÈNCIA </a:t>
                      </a:r>
                      <a:r>
                        <a:rPr lang="ca-ES" sz="1200" cap="all">
                          <a:effectLst/>
                        </a:rPr>
                        <a:t>amb</a:t>
                      </a:r>
                      <a:r>
                        <a:rPr lang="ca-ES" sz="1200">
                          <a:effectLst/>
                        </a:rPr>
                        <a:t> ZONA GROGA</a:t>
                      </a:r>
                      <a:endParaRPr lang="es-ES" sz="1100">
                        <a:effectLst/>
                      </a:endParaRPr>
                    </a:p>
                    <a:p>
                      <a:pPr algn="ctr">
                        <a:lnSpc>
                          <a:spcPct val="107000"/>
                        </a:lnSpc>
                        <a:spcAft>
                          <a:spcPts val="0"/>
                        </a:spcAft>
                      </a:pPr>
                      <a:r>
                        <a:rPr lang="ca-ES" sz="1200">
                          <a:effectLst/>
                          <a:highlight>
                            <a:srgbClr val="00FF00"/>
                          </a:highlight>
                        </a:rPr>
                        <a:t>I ZONA VERDA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nchor="ctr"/>
                </a:tc>
                <a:tc>
                  <a:txBody>
                    <a:bodyPr/>
                    <a:lstStyle/>
                    <a:p>
                      <a:pPr algn="ctr">
                        <a:lnSpc>
                          <a:spcPct val="107000"/>
                        </a:lnSpc>
                        <a:spcAft>
                          <a:spcPts val="0"/>
                        </a:spcAft>
                      </a:pPr>
                      <a:r>
                        <a:rPr lang="ca-ES" sz="1200" cap="all">
                          <a:effectLst/>
                          <a:highlight>
                            <a:srgbClr val="FF0000"/>
                          </a:highlight>
                        </a:rPr>
                        <a:t>RESIDÈNCIA AMB ZONA Vermella</a:t>
                      </a:r>
                      <a:endParaRPr lang="es-ES" sz="1100">
                        <a:effectLst/>
                      </a:endParaRPr>
                    </a:p>
                    <a:p>
                      <a:pPr algn="ctr">
                        <a:lnSpc>
                          <a:spcPct val="107000"/>
                        </a:lnSpc>
                        <a:spcAft>
                          <a:spcPts val="0"/>
                        </a:spcAft>
                      </a:pPr>
                      <a:r>
                        <a:rPr lang="ca-ES" sz="1200" cap="all">
                          <a:effectLst/>
                          <a:highlight>
                            <a:srgbClr val="00FF00"/>
                          </a:highlight>
                        </a:rPr>
                        <a:t>I ZONA verda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nchor="ctr"/>
                </a:tc>
                <a:extLst>
                  <a:ext uri="{0D108BD9-81ED-4DB2-BD59-A6C34878D82A}">
                    <a16:rowId xmlns:a16="http://schemas.microsoft.com/office/drawing/2014/main" xmlns="" val="2863850593"/>
                  </a:ext>
                </a:extLst>
              </a:tr>
              <a:tr h="397311">
                <a:tc>
                  <a:txBody>
                    <a:bodyPr/>
                    <a:lstStyle/>
                    <a:p>
                      <a:pPr algn="ctr">
                        <a:lnSpc>
                          <a:spcPct val="107000"/>
                        </a:lnSpc>
                        <a:spcAft>
                          <a:spcPts val="0"/>
                        </a:spcAft>
                      </a:pPr>
                      <a:r>
                        <a:rPr lang="ca-ES" sz="1200">
                          <a:effectLst/>
                        </a:rPr>
                        <a:t>-1</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nchor="ctr"/>
                </a:tc>
                <a:tc>
                  <a:txBody>
                    <a:bodyPr/>
                    <a:lstStyle/>
                    <a:p>
                      <a:pPr>
                        <a:lnSpc>
                          <a:spcPct val="107000"/>
                        </a:lnSpc>
                        <a:spcAft>
                          <a:spcPts val="0"/>
                        </a:spcAft>
                      </a:pPr>
                      <a:r>
                        <a:rPr lang="ca-ES" sz="1200" dirty="0">
                          <a:effectLst/>
                        </a:rPr>
                        <a:t>Vestuaris soterrani</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A9A9A9"/>
                          </a:highlight>
                        </a:rPr>
                        <a:t>ZONA BRUTA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A9A9A9"/>
                          </a:highlight>
                        </a:rPr>
                        <a:t>ZONA BRUTA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extLst>
                  <a:ext uri="{0D108BD9-81ED-4DB2-BD59-A6C34878D82A}">
                    <a16:rowId xmlns:a16="http://schemas.microsoft.com/office/drawing/2014/main" xmlns="" val="1504169630"/>
                  </a:ext>
                </a:extLst>
              </a:tr>
              <a:tr h="329402">
                <a:tc>
                  <a:txBody>
                    <a:bodyPr/>
                    <a:lstStyle/>
                    <a:p>
                      <a:pPr algn="ctr">
                        <a:lnSpc>
                          <a:spcPct val="107000"/>
                        </a:lnSpc>
                        <a:spcAft>
                          <a:spcPts val="0"/>
                        </a:spcAft>
                      </a:pPr>
                      <a:r>
                        <a:rPr lang="ca-ES" sz="1200">
                          <a:effectLst/>
                        </a:rPr>
                        <a:t>-1</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nchor="ctr"/>
                </a:tc>
                <a:tc>
                  <a:txBody>
                    <a:bodyPr/>
                    <a:lstStyle/>
                    <a:p>
                      <a:pPr>
                        <a:lnSpc>
                          <a:spcPct val="107000"/>
                        </a:lnSpc>
                        <a:spcAft>
                          <a:spcPts val="0"/>
                        </a:spcAft>
                      </a:pPr>
                      <a:r>
                        <a:rPr lang="ca-ES" sz="1200">
                          <a:effectLst/>
                        </a:rPr>
                        <a:t>Bany soterrani</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extLst>
                  <a:ext uri="{0D108BD9-81ED-4DB2-BD59-A6C34878D82A}">
                    <a16:rowId xmlns:a16="http://schemas.microsoft.com/office/drawing/2014/main" xmlns="" val="643260463"/>
                  </a:ext>
                </a:extLst>
              </a:tr>
              <a:tr h="329402">
                <a:tc>
                  <a:txBody>
                    <a:bodyPr/>
                    <a:lstStyle/>
                    <a:p>
                      <a:pPr algn="ctr">
                        <a:lnSpc>
                          <a:spcPct val="107000"/>
                        </a:lnSpc>
                        <a:spcAft>
                          <a:spcPts val="0"/>
                        </a:spcAft>
                      </a:pPr>
                      <a:r>
                        <a:rPr lang="ca-ES" sz="1200">
                          <a:effectLst/>
                        </a:rPr>
                        <a:t>-1</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nchor="ctr"/>
                </a:tc>
                <a:tc>
                  <a:txBody>
                    <a:bodyPr/>
                    <a:lstStyle/>
                    <a:p>
                      <a:pPr>
                        <a:lnSpc>
                          <a:spcPct val="107000"/>
                        </a:lnSpc>
                        <a:spcAft>
                          <a:spcPts val="0"/>
                        </a:spcAft>
                      </a:pPr>
                      <a:r>
                        <a:rPr lang="ca-ES" sz="1200">
                          <a:effectLst/>
                        </a:rPr>
                        <a:t>Gimnàs</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extLst>
                  <a:ext uri="{0D108BD9-81ED-4DB2-BD59-A6C34878D82A}">
                    <a16:rowId xmlns:a16="http://schemas.microsoft.com/office/drawing/2014/main" xmlns="" val="2481468498"/>
                  </a:ext>
                </a:extLst>
              </a:tr>
              <a:tr h="329402">
                <a:tc>
                  <a:txBody>
                    <a:bodyPr/>
                    <a:lstStyle/>
                    <a:p>
                      <a:pPr algn="ctr">
                        <a:lnSpc>
                          <a:spcPct val="107000"/>
                        </a:lnSpc>
                        <a:spcAft>
                          <a:spcPts val="0"/>
                        </a:spcAft>
                      </a:pPr>
                      <a:r>
                        <a:rPr lang="ca-ES" sz="1200">
                          <a:effectLst/>
                        </a:rPr>
                        <a:t>-1</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nchor="ctr"/>
                </a:tc>
                <a:tc>
                  <a:txBody>
                    <a:bodyPr/>
                    <a:lstStyle/>
                    <a:p>
                      <a:pPr>
                        <a:lnSpc>
                          <a:spcPct val="107000"/>
                        </a:lnSpc>
                        <a:spcAft>
                          <a:spcPts val="0"/>
                        </a:spcAft>
                      </a:pPr>
                      <a:r>
                        <a:rPr lang="ca-ES" sz="1200">
                          <a:effectLst/>
                        </a:rPr>
                        <a:t>Piscina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dirty="0">
                          <a:effectLst/>
                          <a:highlight>
                            <a:srgbClr val="00FF00"/>
                          </a:highlight>
                        </a:rPr>
                        <a:t>ZONA NETA</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extLst>
                  <a:ext uri="{0D108BD9-81ED-4DB2-BD59-A6C34878D82A}">
                    <a16:rowId xmlns:a16="http://schemas.microsoft.com/office/drawing/2014/main" xmlns="" val="1408042824"/>
                  </a:ext>
                </a:extLst>
              </a:tr>
              <a:tr h="397311">
                <a:tc>
                  <a:txBody>
                    <a:bodyPr/>
                    <a:lstStyle/>
                    <a:p>
                      <a:pPr algn="ctr">
                        <a:lnSpc>
                          <a:spcPct val="107000"/>
                        </a:lnSpc>
                        <a:spcAft>
                          <a:spcPts val="0"/>
                        </a:spcAft>
                      </a:pPr>
                      <a:r>
                        <a:rPr lang="ca-ES" sz="1200">
                          <a:effectLst/>
                        </a:rPr>
                        <a:t>0</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nchor="ctr"/>
                </a:tc>
                <a:tc>
                  <a:txBody>
                    <a:bodyPr/>
                    <a:lstStyle/>
                    <a:p>
                      <a:pPr>
                        <a:lnSpc>
                          <a:spcPct val="107000"/>
                        </a:lnSpc>
                        <a:spcAft>
                          <a:spcPts val="0"/>
                        </a:spcAft>
                      </a:pPr>
                      <a:r>
                        <a:rPr lang="ca-ES" sz="1200">
                          <a:effectLst/>
                        </a:rPr>
                        <a:t>Entrada carrer</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FF"/>
                          </a:highlight>
                        </a:rPr>
                        <a:t>ZONA MIXTA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FF"/>
                          </a:highlight>
                        </a:rPr>
                        <a:t>ZONA MIXTA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FF"/>
                          </a:highlight>
                        </a:rPr>
                        <a:t>ZONA MIXTA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extLst>
                  <a:ext uri="{0D108BD9-81ED-4DB2-BD59-A6C34878D82A}">
                    <a16:rowId xmlns:a16="http://schemas.microsoft.com/office/drawing/2014/main" xmlns="" val="3323270368"/>
                  </a:ext>
                </a:extLst>
              </a:tr>
              <a:tr h="397311">
                <a:tc>
                  <a:txBody>
                    <a:bodyPr/>
                    <a:lstStyle/>
                    <a:p>
                      <a:pPr algn="ctr">
                        <a:lnSpc>
                          <a:spcPct val="107000"/>
                        </a:lnSpc>
                        <a:spcAft>
                          <a:spcPts val="0"/>
                        </a:spcAft>
                      </a:pPr>
                      <a:r>
                        <a:rPr lang="ca-ES" sz="1200">
                          <a:effectLst/>
                        </a:rPr>
                        <a:t>0</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nchor="ctr"/>
                </a:tc>
                <a:tc>
                  <a:txBody>
                    <a:bodyPr/>
                    <a:lstStyle/>
                    <a:p>
                      <a:pPr>
                        <a:lnSpc>
                          <a:spcPct val="107000"/>
                        </a:lnSpc>
                        <a:spcAft>
                          <a:spcPts val="0"/>
                        </a:spcAft>
                      </a:pPr>
                      <a:r>
                        <a:rPr lang="ca-ES" sz="1200">
                          <a:effectLst/>
                        </a:rPr>
                        <a:t>Aula planta baixa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FF"/>
                          </a:highlight>
                        </a:rPr>
                        <a:t>ZONA MIXTA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FF"/>
                          </a:highlight>
                        </a:rPr>
                        <a:t>ZONA MIXTA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extLst>
                  <a:ext uri="{0D108BD9-81ED-4DB2-BD59-A6C34878D82A}">
                    <a16:rowId xmlns:a16="http://schemas.microsoft.com/office/drawing/2014/main" xmlns="" val="509757524"/>
                  </a:ext>
                </a:extLst>
              </a:tr>
              <a:tr h="329402">
                <a:tc>
                  <a:txBody>
                    <a:bodyPr/>
                    <a:lstStyle/>
                    <a:p>
                      <a:pPr algn="ctr">
                        <a:lnSpc>
                          <a:spcPct val="107000"/>
                        </a:lnSpc>
                        <a:spcAft>
                          <a:spcPts val="0"/>
                        </a:spcAft>
                      </a:pPr>
                      <a:r>
                        <a:rPr lang="ca-ES" sz="1200">
                          <a:effectLst/>
                        </a:rPr>
                        <a:t>0</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nchor="ctr"/>
                </a:tc>
                <a:tc>
                  <a:txBody>
                    <a:bodyPr/>
                    <a:lstStyle/>
                    <a:p>
                      <a:pPr>
                        <a:lnSpc>
                          <a:spcPct val="107000"/>
                        </a:lnSpc>
                        <a:spcAft>
                          <a:spcPts val="0"/>
                        </a:spcAft>
                      </a:pPr>
                      <a:r>
                        <a:rPr lang="ca-ES" sz="1200">
                          <a:effectLst/>
                        </a:rPr>
                        <a:t>Pati d’illa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extLst>
                  <a:ext uri="{0D108BD9-81ED-4DB2-BD59-A6C34878D82A}">
                    <a16:rowId xmlns:a16="http://schemas.microsoft.com/office/drawing/2014/main" xmlns="" val="4014410310"/>
                  </a:ext>
                </a:extLst>
              </a:tr>
              <a:tr h="329402">
                <a:tc>
                  <a:txBody>
                    <a:bodyPr/>
                    <a:lstStyle/>
                    <a:p>
                      <a:pPr algn="ctr">
                        <a:lnSpc>
                          <a:spcPct val="107000"/>
                        </a:lnSpc>
                        <a:spcAft>
                          <a:spcPts val="0"/>
                        </a:spcAft>
                      </a:pPr>
                      <a:r>
                        <a:rPr lang="ca-ES" sz="1200">
                          <a:effectLst/>
                        </a:rPr>
                        <a:t>1</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nchor="ctr"/>
                </a:tc>
                <a:tc>
                  <a:txBody>
                    <a:bodyPr/>
                    <a:lstStyle/>
                    <a:p>
                      <a:pPr>
                        <a:lnSpc>
                          <a:spcPct val="107000"/>
                        </a:lnSpc>
                        <a:spcAft>
                          <a:spcPts val="0"/>
                        </a:spcAft>
                      </a:pPr>
                      <a:r>
                        <a:rPr lang="ca-ES" sz="1200">
                          <a:effectLst/>
                        </a:rPr>
                        <a:t>Oficina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extLst>
                  <a:ext uri="{0D108BD9-81ED-4DB2-BD59-A6C34878D82A}">
                    <a16:rowId xmlns:a16="http://schemas.microsoft.com/office/drawing/2014/main" xmlns="" val="2270141209"/>
                  </a:ext>
                </a:extLst>
              </a:tr>
              <a:tr h="329402">
                <a:tc>
                  <a:txBody>
                    <a:bodyPr/>
                    <a:lstStyle/>
                    <a:p>
                      <a:pPr algn="ctr">
                        <a:lnSpc>
                          <a:spcPct val="107000"/>
                        </a:lnSpc>
                        <a:spcAft>
                          <a:spcPts val="0"/>
                        </a:spcAft>
                      </a:pPr>
                      <a:r>
                        <a:rPr lang="ca-ES" sz="1200">
                          <a:effectLst/>
                        </a:rPr>
                        <a:t>1</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nchor="ctr"/>
                </a:tc>
                <a:tc>
                  <a:txBody>
                    <a:bodyPr/>
                    <a:lstStyle/>
                    <a:p>
                      <a:pPr>
                        <a:lnSpc>
                          <a:spcPct val="107000"/>
                        </a:lnSpc>
                        <a:spcAft>
                          <a:spcPts val="0"/>
                        </a:spcAft>
                      </a:pPr>
                      <a:r>
                        <a:rPr lang="ca-ES" sz="1200">
                          <a:effectLst/>
                        </a:rPr>
                        <a:t>Bany oficina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extLst>
                  <a:ext uri="{0D108BD9-81ED-4DB2-BD59-A6C34878D82A}">
                    <a16:rowId xmlns:a16="http://schemas.microsoft.com/office/drawing/2014/main" xmlns="" val="2520836777"/>
                  </a:ext>
                </a:extLst>
              </a:tr>
              <a:tr h="329402">
                <a:tc>
                  <a:txBody>
                    <a:bodyPr/>
                    <a:lstStyle/>
                    <a:p>
                      <a:pPr algn="ctr">
                        <a:lnSpc>
                          <a:spcPct val="107000"/>
                        </a:lnSpc>
                        <a:spcAft>
                          <a:spcPts val="0"/>
                        </a:spcAft>
                      </a:pPr>
                      <a:r>
                        <a:rPr lang="ca-ES" sz="1200">
                          <a:effectLst/>
                        </a:rPr>
                        <a:t>2</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nchor="ctr"/>
                </a:tc>
                <a:tc>
                  <a:txBody>
                    <a:bodyPr/>
                    <a:lstStyle/>
                    <a:p>
                      <a:pPr>
                        <a:lnSpc>
                          <a:spcPct val="107000"/>
                        </a:lnSpc>
                        <a:spcAft>
                          <a:spcPts val="0"/>
                        </a:spcAft>
                      </a:pPr>
                      <a:r>
                        <a:rPr lang="ca-ES" sz="1200">
                          <a:effectLst/>
                        </a:rPr>
                        <a:t>Bany adaptat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extLst>
                  <a:ext uri="{0D108BD9-81ED-4DB2-BD59-A6C34878D82A}">
                    <a16:rowId xmlns:a16="http://schemas.microsoft.com/office/drawing/2014/main" xmlns="" val="2066770167"/>
                  </a:ext>
                </a:extLst>
              </a:tr>
              <a:tr h="329402">
                <a:tc>
                  <a:txBody>
                    <a:bodyPr/>
                    <a:lstStyle/>
                    <a:p>
                      <a:pPr algn="ctr">
                        <a:lnSpc>
                          <a:spcPct val="107000"/>
                        </a:lnSpc>
                        <a:spcAft>
                          <a:spcPts val="0"/>
                        </a:spcAft>
                      </a:pPr>
                      <a:r>
                        <a:rPr lang="ca-ES" sz="1200">
                          <a:effectLst/>
                        </a:rPr>
                        <a:t>2</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nchor="ctr"/>
                </a:tc>
                <a:tc>
                  <a:txBody>
                    <a:bodyPr/>
                    <a:lstStyle/>
                    <a:p>
                      <a:pPr>
                        <a:lnSpc>
                          <a:spcPct val="107000"/>
                        </a:lnSpc>
                        <a:spcAft>
                          <a:spcPts val="0"/>
                        </a:spcAft>
                      </a:pPr>
                      <a:r>
                        <a:rPr lang="ca-ES" sz="1200">
                          <a:effectLst/>
                        </a:rPr>
                        <a:t>Menjador</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extLst>
                  <a:ext uri="{0D108BD9-81ED-4DB2-BD59-A6C34878D82A}">
                    <a16:rowId xmlns:a16="http://schemas.microsoft.com/office/drawing/2014/main" xmlns="" val="3239118679"/>
                  </a:ext>
                </a:extLst>
              </a:tr>
              <a:tr h="329402">
                <a:tc>
                  <a:txBody>
                    <a:bodyPr/>
                    <a:lstStyle/>
                    <a:p>
                      <a:pPr algn="ctr">
                        <a:lnSpc>
                          <a:spcPct val="107000"/>
                        </a:lnSpc>
                        <a:spcAft>
                          <a:spcPts val="0"/>
                        </a:spcAft>
                      </a:pPr>
                      <a:r>
                        <a:rPr lang="ca-ES" sz="1200">
                          <a:effectLst/>
                        </a:rPr>
                        <a:t>2</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nchor="ctr"/>
                </a:tc>
                <a:tc>
                  <a:txBody>
                    <a:bodyPr/>
                    <a:lstStyle/>
                    <a:p>
                      <a:pPr>
                        <a:lnSpc>
                          <a:spcPct val="107000"/>
                        </a:lnSpc>
                        <a:spcAft>
                          <a:spcPts val="0"/>
                        </a:spcAft>
                      </a:pPr>
                      <a:r>
                        <a:rPr lang="ca-ES" sz="1200">
                          <a:effectLst/>
                        </a:rPr>
                        <a:t>Cuina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extLst>
                  <a:ext uri="{0D108BD9-81ED-4DB2-BD59-A6C34878D82A}">
                    <a16:rowId xmlns:a16="http://schemas.microsoft.com/office/drawing/2014/main" xmlns="" val="317499379"/>
                  </a:ext>
                </a:extLst>
              </a:tr>
              <a:tr h="329402">
                <a:tc>
                  <a:txBody>
                    <a:bodyPr/>
                    <a:lstStyle/>
                    <a:p>
                      <a:pPr algn="ctr">
                        <a:lnSpc>
                          <a:spcPct val="107000"/>
                        </a:lnSpc>
                        <a:spcAft>
                          <a:spcPts val="0"/>
                        </a:spcAft>
                      </a:pPr>
                      <a:r>
                        <a:rPr lang="ca-ES" sz="1200">
                          <a:effectLst/>
                        </a:rPr>
                        <a:t>2</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nchor="ctr"/>
                </a:tc>
                <a:tc>
                  <a:txBody>
                    <a:bodyPr/>
                    <a:lstStyle/>
                    <a:p>
                      <a:pPr>
                        <a:lnSpc>
                          <a:spcPct val="107000"/>
                        </a:lnSpc>
                        <a:spcAft>
                          <a:spcPts val="0"/>
                        </a:spcAft>
                      </a:pPr>
                      <a:r>
                        <a:rPr lang="ca-ES" sz="1200">
                          <a:effectLst/>
                        </a:rPr>
                        <a:t>Vestuaris</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a:effectLst/>
                          <a:highlight>
                            <a:srgbClr val="00FF00"/>
                          </a:highlight>
                        </a:rPr>
                        <a:t>ZONA NETA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tc>
                  <a:txBody>
                    <a:bodyPr/>
                    <a:lstStyle/>
                    <a:p>
                      <a:pPr algn="ctr">
                        <a:lnSpc>
                          <a:spcPct val="107000"/>
                        </a:lnSpc>
                        <a:spcAft>
                          <a:spcPts val="0"/>
                        </a:spcAft>
                      </a:pPr>
                      <a:r>
                        <a:rPr lang="ca-ES" sz="1200" dirty="0">
                          <a:effectLst/>
                          <a:highlight>
                            <a:srgbClr val="00FF00"/>
                          </a:highlight>
                        </a:rPr>
                        <a:t>ZONA NETA</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19" marR="52419" marT="0" marB="0"/>
                </a:tc>
                <a:extLst>
                  <a:ext uri="{0D108BD9-81ED-4DB2-BD59-A6C34878D82A}">
                    <a16:rowId xmlns:a16="http://schemas.microsoft.com/office/drawing/2014/main" xmlns="" val="2055448497"/>
                  </a:ext>
                </a:extLst>
              </a:tr>
            </a:tbl>
          </a:graphicData>
        </a:graphic>
      </p:graphicFrame>
      <p:graphicFrame>
        <p:nvGraphicFramePr>
          <p:cNvPr id="16" name="Marcador de contenido 3">
            <a:extLst>
              <a:ext uri="{FF2B5EF4-FFF2-40B4-BE49-F238E27FC236}">
                <a16:creationId xmlns:a16="http://schemas.microsoft.com/office/drawing/2014/main" xmlns="" id="{08BC23D2-5895-4CBE-B585-CED13BD0AB46}"/>
              </a:ext>
            </a:extLst>
          </p:cNvPr>
          <p:cNvGraphicFramePr>
            <a:graphicFrameLocks/>
          </p:cNvGraphicFramePr>
          <p:nvPr>
            <p:extLst>
              <p:ext uri="{D42A27DB-BD31-4B8C-83A1-F6EECF244321}">
                <p14:modId xmlns:p14="http://schemas.microsoft.com/office/powerpoint/2010/main" val="2674686363"/>
              </p:ext>
            </p:extLst>
          </p:nvPr>
        </p:nvGraphicFramePr>
        <p:xfrm>
          <a:off x="6864354" y="514350"/>
          <a:ext cx="4516434" cy="5937984"/>
        </p:xfrm>
        <a:graphic>
          <a:graphicData uri="http://schemas.openxmlformats.org/drawingml/2006/table">
            <a:tbl>
              <a:tblPr firstRow="1" firstCol="1">
                <a:tableStyleId>{9D7B26C5-4107-4FEC-AEDC-1716B250A1EF}</a:tableStyleId>
              </a:tblPr>
              <a:tblGrid>
                <a:gridCol w="399814">
                  <a:extLst>
                    <a:ext uri="{9D8B030D-6E8A-4147-A177-3AD203B41FA5}">
                      <a16:colId xmlns:a16="http://schemas.microsoft.com/office/drawing/2014/main" xmlns="" val="2242990191"/>
                    </a:ext>
                  </a:extLst>
                </a:gridCol>
                <a:gridCol w="1116054">
                  <a:extLst>
                    <a:ext uri="{9D8B030D-6E8A-4147-A177-3AD203B41FA5}">
                      <a16:colId xmlns:a16="http://schemas.microsoft.com/office/drawing/2014/main" xmlns="" val="3690933955"/>
                    </a:ext>
                  </a:extLst>
                </a:gridCol>
                <a:gridCol w="948140">
                  <a:extLst>
                    <a:ext uri="{9D8B030D-6E8A-4147-A177-3AD203B41FA5}">
                      <a16:colId xmlns:a16="http://schemas.microsoft.com/office/drawing/2014/main" xmlns="" val="4049752735"/>
                    </a:ext>
                  </a:extLst>
                </a:gridCol>
                <a:gridCol w="1026213">
                  <a:extLst>
                    <a:ext uri="{9D8B030D-6E8A-4147-A177-3AD203B41FA5}">
                      <a16:colId xmlns:a16="http://schemas.microsoft.com/office/drawing/2014/main" xmlns="" val="2869042876"/>
                    </a:ext>
                  </a:extLst>
                </a:gridCol>
                <a:gridCol w="1026213">
                  <a:extLst>
                    <a:ext uri="{9D8B030D-6E8A-4147-A177-3AD203B41FA5}">
                      <a16:colId xmlns:a16="http://schemas.microsoft.com/office/drawing/2014/main" xmlns="" val="4040927260"/>
                    </a:ext>
                  </a:extLst>
                </a:gridCol>
              </a:tblGrid>
              <a:tr h="172641">
                <a:tc>
                  <a:txBody>
                    <a:bodyPr/>
                    <a:lstStyle/>
                    <a:p>
                      <a:pPr algn="ctr" fontAlgn="ctr">
                        <a:lnSpc>
                          <a:spcPct val="107000"/>
                        </a:lnSpc>
                        <a:spcBef>
                          <a:spcPts val="0"/>
                        </a:spcBef>
                        <a:spcAft>
                          <a:spcPts val="0"/>
                        </a:spcAft>
                      </a:pPr>
                      <a:r>
                        <a:rPr lang="ca-ES" sz="1100" b="0" u="none" strike="noStrike">
                          <a:effectLst/>
                        </a:rPr>
                        <a:t>3</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Bany 3.1.</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1523949189"/>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3</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Bany 3.2.</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2612705158"/>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3</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Bany 3.2.</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2447001941"/>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3</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Zona COMUNA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3279111575"/>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3</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Habitació 3.1</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1855416020"/>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3</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Habitació 3.2</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3691107382"/>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3</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Habitació 3.3</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351145144"/>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3</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Habitació 3.4</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dirty="0">
                          <a:solidFill>
                            <a:srgbClr val="000000"/>
                          </a:solidFill>
                          <a:effectLst/>
                          <a:highlight>
                            <a:srgbClr val="00FF00"/>
                          </a:highlight>
                        </a:rPr>
                        <a:t>ZONA NETA</a:t>
                      </a:r>
                      <a:endParaRPr lang="ca-ES" sz="2000" b="0" i="0" u="none" strike="noStrike" dirty="0">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1074922577"/>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3</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Habitació 3.5</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258494396"/>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3</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Habitació 3.6</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3133043834"/>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4</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Bany 4.1.</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2197947450"/>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4</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Bany 4.2.</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2243236027"/>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4</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Bany 4.2.</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408745718"/>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4</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Zona COMUNA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744471565"/>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4</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Habitació 4.1</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578694843"/>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4</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Habitació 4.2</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4111886175"/>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4</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Habitació 4.3</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3705031699"/>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4</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Habitació 4.4</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3384928621"/>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4</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Habitació 4.5</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2134078998"/>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4</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Habitació 4.6</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3760833042"/>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5</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Bany 5.1.</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3280955697"/>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5</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Bany 5.2.</a:t>
                      </a:r>
                      <a:r>
                        <a:rPr lang="ca-ES" sz="1100" b="1" u="none" strike="noStrike">
                          <a:solidFill>
                            <a:srgbClr val="FF0000"/>
                          </a:solidFill>
                          <a:effectLst/>
                        </a:rPr>
                        <a:t> (*)</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3400290602"/>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5</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Bany 5.3.</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3825673740"/>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5</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Zona COMUNA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3023269838"/>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5</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Habitació 5.1</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3682393319"/>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5</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Habitació 5.2</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4227542453"/>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5</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Habitació 5.3</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1952889134"/>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5</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Habitació 5.4</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2021072701"/>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5</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Habitació 5.5</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3333779474"/>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5</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Habitació 5.6 </a:t>
                      </a:r>
                      <a:r>
                        <a:rPr lang="ca-ES" sz="1100" b="1" u="none" strike="noStrike">
                          <a:solidFill>
                            <a:srgbClr val="FF0000"/>
                          </a:solidFill>
                          <a:effectLst/>
                        </a:rPr>
                        <a:t>(*)</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2437974282"/>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6</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Terrat</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FFFFFF"/>
                          </a:solidFill>
                          <a:effectLst/>
                          <a:highlight>
                            <a:srgbClr val="A9A9A9"/>
                          </a:highlight>
                        </a:rPr>
                        <a:t>ZONA BRUTA</a:t>
                      </a:r>
                      <a:endParaRPr lang="ca-ES" sz="2000" b="0" i="0" u="none" strike="noStrike">
                        <a:effectLst/>
                        <a:latin typeface="Arial" panose="020B0604020202020204" pitchFamily="34" charset="0"/>
                      </a:endParaRPr>
                    </a:p>
                  </a:txBody>
                  <a:tcPr marL="44455" marR="44455" marT="6174" marB="0"/>
                </a:tc>
                <a:extLst>
                  <a:ext uri="{0D108BD9-81ED-4DB2-BD59-A6C34878D82A}">
                    <a16:rowId xmlns:a16="http://schemas.microsoft.com/office/drawing/2014/main" xmlns="" val="33083985"/>
                  </a:ext>
                </a:extLst>
              </a:tr>
              <a:tr h="172641">
                <a:tc>
                  <a:txBody>
                    <a:bodyPr/>
                    <a:lstStyle/>
                    <a:p>
                      <a:pPr algn="ctr" fontAlgn="ctr">
                        <a:lnSpc>
                          <a:spcPct val="107000"/>
                        </a:lnSpc>
                        <a:spcBef>
                          <a:spcPts val="0"/>
                        </a:spcBef>
                        <a:spcAft>
                          <a:spcPts val="0"/>
                        </a:spcAft>
                      </a:pPr>
                      <a:r>
                        <a:rPr lang="ca-ES" sz="1100" b="0" u="none" strike="noStrike">
                          <a:solidFill>
                            <a:srgbClr val="000000"/>
                          </a:solidFill>
                          <a:effectLst/>
                        </a:rPr>
                        <a:t>6</a:t>
                      </a:r>
                      <a:endParaRPr lang="ca-ES" sz="2000" b="0" i="0" u="none" strike="noStrike">
                        <a:effectLst/>
                        <a:latin typeface="Arial" panose="020B0604020202020204" pitchFamily="34" charset="0"/>
                      </a:endParaRPr>
                    </a:p>
                  </a:txBody>
                  <a:tcPr marL="44455" marR="44455" marT="6174" marB="0" anchor="ctr"/>
                </a:tc>
                <a:tc>
                  <a:txBody>
                    <a:bodyPr/>
                    <a:lstStyle/>
                    <a:p>
                      <a:pPr algn="l" fontAlgn="t">
                        <a:lnSpc>
                          <a:spcPct val="107000"/>
                        </a:lnSpc>
                        <a:spcBef>
                          <a:spcPts val="0"/>
                        </a:spcBef>
                        <a:spcAft>
                          <a:spcPts val="0"/>
                        </a:spcAft>
                      </a:pPr>
                      <a:r>
                        <a:rPr lang="ca-ES" sz="1100" b="0" u="none" strike="noStrike">
                          <a:solidFill>
                            <a:srgbClr val="000000"/>
                          </a:solidFill>
                          <a:effectLst/>
                        </a:rPr>
                        <a:t>Bugaderia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a:solidFill>
                            <a:srgbClr val="000000"/>
                          </a:solidFill>
                          <a:effectLst/>
                          <a:highlight>
                            <a:srgbClr val="00FF00"/>
                          </a:highlight>
                        </a:rPr>
                        <a:t>ZONA NETA</a:t>
                      </a:r>
                      <a:endParaRPr lang="ca-ES" sz="2000" b="0" i="0" u="none" strike="noStrike">
                        <a:effectLst/>
                        <a:latin typeface="Arial" panose="020B0604020202020204" pitchFamily="34" charset="0"/>
                      </a:endParaRPr>
                    </a:p>
                  </a:txBody>
                  <a:tcPr marL="44455" marR="44455" marT="6174" marB="0"/>
                </a:tc>
                <a:tc>
                  <a:txBody>
                    <a:bodyPr/>
                    <a:lstStyle/>
                    <a:p>
                      <a:pPr algn="ctr" fontAlgn="t">
                        <a:lnSpc>
                          <a:spcPct val="107000"/>
                        </a:lnSpc>
                        <a:spcBef>
                          <a:spcPts val="0"/>
                        </a:spcBef>
                        <a:spcAft>
                          <a:spcPts val="0"/>
                        </a:spcAft>
                      </a:pPr>
                      <a:r>
                        <a:rPr lang="ca-ES" sz="1100" b="0" u="none" strike="noStrike" dirty="0">
                          <a:solidFill>
                            <a:srgbClr val="000000"/>
                          </a:solidFill>
                          <a:effectLst/>
                          <a:highlight>
                            <a:srgbClr val="00FF00"/>
                          </a:highlight>
                        </a:rPr>
                        <a:t>ZONA NETA</a:t>
                      </a:r>
                      <a:endParaRPr lang="ca-ES" sz="2000" b="0" i="0" u="none" strike="noStrike" dirty="0">
                        <a:effectLst/>
                        <a:latin typeface="Arial" panose="020B0604020202020204" pitchFamily="34" charset="0"/>
                      </a:endParaRPr>
                    </a:p>
                  </a:txBody>
                  <a:tcPr marL="44455" marR="44455" marT="6174" marB="0"/>
                </a:tc>
                <a:extLst>
                  <a:ext uri="{0D108BD9-81ED-4DB2-BD59-A6C34878D82A}">
                    <a16:rowId xmlns:a16="http://schemas.microsoft.com/office/drawing/2014/main" xmlns="" val="1893525918"/>
                  </a:ext>
                </a:extLst>
              </a:tr>
            </a:tbl>
          </a:graphicData>
        </a:graphic>
      </p:graphicFrame>
    </p:spTree>
    <p:extLst>
      <p:ext uri="{BB962C8B-B14F-4D97-AF65-F5344CB8AC3E}">
        <p14:creationId xmlns:p14="http://schemas.microsoft.com/office/powerpoint/2010/main" val="392723523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xmlns="" id="{20A2E24E-8647-4E1D-B0CA-0ADF750FDFEE}"/>
              </a:ext>
            </a:extLst>
          </p:cNvPr>
          <p:cNvSpPr>
            <a:spLocks noGrp="1"/>
          </p:cNvSpPr>
          <p:nvPr>
            <p:ph idx="1"/>
          </p:nvPr>
        </p:nvSpPr>
        <p:spPr>
          <a:xfrm>
            <a:off x="1796344" y="764471"/>
            <a:ext cx="8599311" cy="900503"/>
          </a:xfrm>
          <a:prstGeom prst="rect">
            <a:avLst/>
          </a:prstGeom>
          <a:ln>
            <a:solidFill>
              <a:schemeClr val="accent1">
                <a:shade val="50000"/>
              </a:schemeClr>
            </a:solidFill>
          </a:ln>
        </p:spPr>
        <p:txBody>
          <a:bodyPr wrap="square">
            <a:spAutoFit/>
          </a:bodyPr>
          <a:lstStyle/>
          <a:p>
            <a:pPr marL="457200" algn="ctr">
              <a:lnSpc>
                <a:spcPct val="107000"/>
              </a:lnSpc>
              <a:spcAft>
                <a:spcPts val="0"/>
              </a:spcAft>
            </a:pPr>
            <a:r>
              <a:rPr lang="ca-ES" sz="1400" b="1" dirty="0">
                <a:solidFill>
                  <a:srgbClr val="FF0000"/>
                </a:solidFill>
                <a:latin typeface="Arial" panose="020B0604020202020204" pitchFamily="34" charset="0"/>
                <a:ea typeface="Calibri" panose="020F0502020204030204" pitchFamily="34" charset="0"/>
                <a:cs typeface="Times New Roman" panose="02020603050405020304" pitchFamily="18" charset="0"/>
              </a:rPr>
              <a:t>(*) Primer bany i habitació que s’adscriu a AÏLLAMENT. Després l’ordre és descendent</a:t>
            </a:r>
            <a:endParaRPr lang="es-ES" sz="10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a-ES" sz="1400" b="1" dirty="0">
                <a:latin typeface="Arial" panose="020B0604020202020204" pitchFamily="34" charset="0"/>
                <a:ea typeface="Calibri" panose="020F0502020204030204" pitchFamily="34" charset="0"/>
                <a:cs typeface="Times New Roman" panose="02020603050405020304" pitchFamily="18" charset="0"/>
              </a:rPr>
              <a:t>Si la residència és </a:t>
            </a:r>
            <a:r>
              <a:rPr lang="ca-ES" sz="1400" b="1" cap="all" dirty="0">
                <a:highlight>
                  <a:srgbClr val="00FF00"/>
                </a:highlight>
                <a:latin typeface="Arial" panose="020B0604020202020204" pitchFamily="34" charset="0"/>
                <a:ea typeface="Calibri" panose="020F0502020204030204" pitchFamily="34" charset="0"/>
                <a:cs typeface="Times New Roman" panose="02020603050405020304" pitchFamily="18" charset="0"/>
              </a:rPr>
              <a:t>tota verda</a:t>
            </a:r>
            <a:r>
              <a:rPr lang="ca-ES" sz="1400" b="1" dirty="0">
                <a:latin typeface="Arial" panose="020B0604020202020204" pitchFamily="34" charset="0"/>
                <a:ea typeface="Calibri" panose="020F0502020204030204" pitchFamily="34" charset="0"/>
                <a:cs typeface="Times New Roman" panose="02020603050405020304" pitchFamily="18" charset="0"/>
              </a:rPr>
              <a:t> però hi ha DIFERENTS COHORTS,</a:t>
            </a:r>
            <a:r>
              <a:rPr lang="es-ES" sz="1000" b="1" dirty="0">
                <a:latin typeface="Calibri" panose="020F0502020204030204" pitchFamily="34" charset="0"/>
                <a:ea typeface="Calibri" panose="020F0502020204030204" pitchFamily="34" charset="0"/>
                <a:cs typeface="Times New Roman" panose="02020603050405020304" pitchFamily="18" charset="0"/>
              </a:rPr>
              <a:t> </a:t>
            </a:r>
            <a:r>
              <a:rPr lang="ca-ES" sz="1400" b="1" dirty="0">
                <a:latin typeface="Arial" panose="020B0604020202020204" pitchFamily="34" charset="0"/>
                <a:ea typeface="Calibri" panose="020F0502020204030204" pitchFamily="34" charset="0"/>
                <a:cs typeface="Times New Roman" panose="02020603050405020304" pitchFamily="18" charset="0"/>
              </a:rPr>
              <a:t>les zones comunes es compartiran alternativament entre els grups</a:t>
            </a:r>
            <a:r>
              <a:rPr lang="es-ES" sz="1000" b="1" dirty="0">
                <a:latin typeface="Calibri" panose="020F0502020204030204" pitchFamily="34" charset="0"/>
                <a:ea typeface="Calibri" panose="020F0502020204030204" pitchFamily="34" charset="0"/>
                <a:cs typeface="Times New Roman" panose="02020603050405020304" pitchFamily="18" charset="0"/>
              </a:rPr>
              <a:t> </a:t>
            </a:r>
            <a:r>
              <a:rPr lang="ca-ES" sz="1400" b="1" dirty="0">
                <a:latin typeface="Arial" panose="020B0604020202020204" pitchFamily="34" charset="0"/>
                <a:ea typeface="Calibri" panose="020F0502020204030204" pitchFamily="34" charset="0"/>
                <a:cs typeface="Times New Roman" panose="02020603050405020304" pitchFamily="18" charset="0"/>
              </a:rPr>
              <a:t>però MAI DE FORMA SIMULTÀNIA.</a:t>
            </a:r>
            <a:endParaRPr lang="es-ES" sz="10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ángulo 5">
            <a:extLst>
              <a:ext uri="{FF2B5EF4-FFF2-40B4-BE49-F238E27FC236}">
                <a16:creationId xmlns:a16="http://schemas.microsoft.com/office/drawing/2014/main" xmlns="" id="{4CED8F3B-369D-463E-96D1-A3C9B3F89C77}"/>
              </a:ext>
            </a:extLst>
          </p:cNvPr>
          <p:cNvSpPr/>
          <p:nvPr/>
        </p:nvSpPr>
        <p:spPr>
          <a:xfrm>
            <a:off x="1185859" y="1924444"/>
            <a:ext cx="10315575" cy="470000"/>
          </a:xfrm>
          <a:prstGeom prst="rect">
            <a:avLst/>
          </a:prstGeom>
        </p:spPr>
        <p:txBody>
          <a:bodyPr wrap="square">
            <a:spAutoFit/>
          </a:bodyPr>
          <a:lstStyle/>
          <a:p>
            <a:pPr marL="228600" indent="-228600" algn="just">
              <a:lnSpc>
                <a:spcPct val="107000"/>
              </a:lnSpc>
              <a:spcBef>
                <a:spcPts val="1000"/>
              </a:spcBef>
              <a:spcAft>
                <a:spcPts val="1000"/>
              </a:spcAft>
            </a:pPr>
            <a:r>
              <a:rPr lang="ca-ES" sz="2400" dirty="0">
                <a:solidFill>
                  <a:srgbClr val="92D050"/>
                </a:solidFill>
              </a:rPr>
              <a:t>Existència d’àrees netes destinades específicament per a visites</a:t>
            </a:r>
            <a:r>
              <a:rPr lang="ca-ES" b="1" dirty="0">
                <a:solidFill>
                  <a:srgbClr val="538135"/>
                </a:solidFill>
                <a:latin typeface="Arial" panose="020B0604020202020204" pitchFamily="34" charset="0"/>
                <a:ea typeface="Times New Roman" panose="02020603050405020304" pitchFamily="18" charset="0"/>
                <a:cs typeface="Times New Roman" panose="02020603050405020304" pitchFamily="18" charset="0"/>
              </a:rPr>
              <a:t>.</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a:extLst>
              <a:ext uri="{FF2B5EF4-FFF2-40B4-BE49-F238E27FC236}">
                <a16:creationId xmlns:a16="http://schemas.microsoft.com/office/drawing/2014/main" xmlns="" id="{F9BC463F-DA6B-4580-BDEA-F49CB8748337}"/>
              </a:ext>
            </a:extLst>
          </p:cNvPr>
          <p:cNvSpPr/>
          <p:nvPr/>
        </p:nvSpPr>
        <p:spPr>
          <a:xfrm>
            <a:off x="1547806" y="2347416"/>
            <a:ext cx="9591675" cy="1909305"/>
          </a:xfrm>
          <a:prstGeom prst="rect">
            <a:avLst/>
          </a:prstGeom>
        </p:spPr>
        <p:txBody>
          <a:bodyPr wrap="square">
            <a:spAutoFit/>
          </a:bodyPr>
          <a:lstStyle/>
          <a:p>
            <a:pPr marL="180340" algn="just">
              <a:lnSpc>
                <a:spcPct val="107000"/>
              </a:lnSpc>
              <a:spcBef>
                <a:spcPts val="1000"/>
              </a:spcBef>
              <a:spcAft>
                <a:spcPts val="1000"/>
              </a:spcAft>
            </a:pPr>
            <a:r>
              <a:rPr lang="ca-ES"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Les visites es realitzaran </a:t>
            </a:r>
            <a:r>
              <a:rPr lang="ca-ES" sz="16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al pati de la planta baixa </a:t>
            </a:r>
            <a:r>
              <a:rPr lang="ca-ES"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i es desinfectaran les cadires i taules a cada visita.</a:t>
            </a:r>
            <a:endParaRPr lang="es-ES" sz="1400" dirty="0">
              <a:latin typeface="Calibri" panose="020F0502020204030204" pitchFamily="34" charset="0"/>
              <a:ea typeface="Calibri" panose="020F0502020204030204" pitchFamily="34" charset="0"/>
              <a:cs typeface="Times New Roman" panose="02020603050405020304" pitchFamily="18" charset="0"/>
            </a:endParaRPr>
          </a:p>
          <a:p>
            <a:pPr marL="180340" algn="just">
              <a:lnSpc>
                <a:spcPct val="107000"/>
              </a:lnSpc>
              <a:spcBef>
                <a:spcPts val="1000"/>
              </a:spcBef>
              <a:spcAft>
                <a:spcPts val="1000"/>
              </a:spcAft>
            </a:pPr>
            <a:r>
              <a:rPr lang="ca-ES"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El pati es considerarà </a:t>
            </a:r>
            <a:r>
              <a:rPr lang="ca-ES" sz="1600" dirty="0">
                <a:solidFill>
                  <a:srgbClr val="000000"/>
                </a:solidFill>
                <a:highlight>
                  <a:srgbClr val="00FF00"/>
                </a:highlight>
                <a:latin typeface="Arial" panose="020B0604020202020204" pitchFamily="34" charset="0"/>
                <a:ea typeface="Times New Roman" panose="02020603050405020304" pitchFamily="18" charset="0"/>
                <a:cs typeface="Times New Roman" panose="02020603050405020304" pitchFamily="18" charset="0"/>
              </a:rPr>
              <a:t>HABITACIÓ NETA</a:t>
            </a:r>
            <a:r>
              <a:rPr lang="ca-ES"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t>
            </a:r>
            <a:endParaRPr lang="es-ES" sz="1400" dirty="0">
              <a:latin typeface="Calibri" panose="020F0502020204030204" pitchFamily="34" charset="0"/>
              <a:ea typeface="Calibri" panose="020F0502020204030204" pitchFamily="34" charset="0"/>
              <a:cs typeface="Times New Roman" panose="02020603050405020304" pitchFamily="18" charset="0"/>
            </a:endParaRPr>
          </a:p>
          <a:p>
            <a:pPr marL="180340" algn="just">
              <a:lnSpc>
                <a:spcPct val="107000"/>
              </a:lnSpc>
              <a:spcBef>
                <a:spcPts val="1000"/>
              </a:spcBef>
              <a:spcAft>
                <a:spcPts val="1000"/>
              </a:spcAft>
            </a:pPr>
            <a:r>
              <a:rPr lang="ca-ES"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Si les condicions meteorològiques o d’altra mena no permeten l’ús del pati, es farà ús de la</a:t>
            </a:r>
            <a:r>
              <a:rPr lang="ca-ES" sz="1600" cap="all"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sala polivalent </a:t>
            </a:r>
            <a:r>
              <a:rPr lang="ca-ES"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de la planta baixa com a habitació neta.</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7">
            <a:extLst>
              <a:ext uri="{FF2B5EF4-FFF2-40B4-BE49-F238E27FC236}">
                <a16:creationId xmlns:a16="http://schemas.microsoft.com/office/drawing/2014/main" xmlns="" id="{172B5F31-10CF-457B-BE90-61A028ED0392}"/>
              </a:ext>
            </a:extLst>
          </p:cNvPr>
          <p:cNvSpPr/>
          <p:nvPr/>
        </p:nvSpPr>
        <p:spPr>
          <a:xfrm>
            <a:off x="1185859" y="4209692"/>
            <a:ext cx="4650440" cy="461665"/>
          </a:xfrm>
          <a:prstGeom prst="rect">
            <a:avLst/>
          </a:prstGeom>
        </p:spPr>
        <p:txBody>
          <a:bodyPr wrap="none">
            <a:spAutoFit/>
          </a:bodyPr>
          <a:lstStyle/>
          <a:p>
            <a:r>
              <a:rPr lang="ca-ES" sz="2400" dirty="0">
                <a:solidFill>
                  <a:srgbClr val="92D050"/>
                </a:solidFill>
              </a:rPr>
              <a:t>Zones de descans per a treballadors</a:t>
            </a:r>
            <a:endParaRPr lang="es-ES" sz="2400" dirty="0">
              <a:solidFill>
                <a:srgbClr val="92D050"/>
              </a:solidFill>
            </a:endParaRPr>
          </a:p>
        </p:txBody>
      </p:sp>
      <p:sp>
        <p:nvSpPr>
          <p:cNvPr id="9" name="Rectángulo 8">
            <a:extLst>
              <a:ext uri="{FF2B5EF4-FFF2-40B4-BE49-F238E27FC236}">
                <a16:creationId xmlns:a16="http://schemas.microsoft.com/office/drawing/2014/main" xmlns="" id="{BA969E03-78A2-4FE0-A6D6-304860E98E2F}"/>
              </a:ext>
            </a:extLst>
          </p:cNvPr>
          <p:cNvSpPr/>
          <p:nvPr/>
        </p:nvSpPr>
        <p:spPr>
          <a:xfrm>
            <a:off x="1480013" y="4731143"/>
            <a:ext cx="9727263" cy="1645835"/>
          </a:xfrm>
          <a:prstGeom prst="rect">
            <a:avLst/>
          </a:prstGeom>
        </p:spPr>
        <p:txBody>
          <a:bodyPr wrap="square">
            <a:spAutoFit/>
          </a:bodyPr>
          <a:lstStyle/>
          <a:p>
            <a:pPr marL="228600" algn="just">
              <a:lnSpc>
                <a:spcPct val="107000"/>
              </a:lnSpc>
              <a:spcBef>
                <a:spcPts val="1000"/>
              </a:spcBef>
              <a:spcAft>
                <a:spcPts val="1000"/>
              </a:spcAft>
            </a:pPr>
            <a:r>
              <a:rPr lang="ca-ES" sz="1600" dirty="0">
                <a:latin typeface="Arial" panose="020B0604020202020204" pitchFamily="34" charset="0"/>
                <a:ea typeface="Times New Roman" panose="02020603050405020304" pitchFamily="18" charset="0"/>
                <a:cs typeface="Times New Roman" panose="02020603050405020304" pitchFamily="18" charset="0"/>
              </a:rPr>
              <a:t>La zona de descans de treballadors es troba a la </a:t>
            </a:r>
            <a:r>
              <a:rPr lang="ca-ES" sz="1600" b="1" dirty="0">
                <a:latin typeface="Arial" panose="020B0604020202020204" pitchFamily="34" charset="0"/>
                <a:ea typeface="Times New Roman" panose="02020603050405020304" pitchFamily="18" charset="0"/>
                <a:cs typeface="Times New Roman" panose="02020603050405020304" pitchFamily="18" charset="0"/>
              </a:rPr>
              <a:t>planta baixa </a:t>
            </a:r>
            <a:r>
              <a:rPr lang="ca-ES" sz="1600" dirty="0">
                <a:latin typeface="Arial" panose="020B0604020202020204" pitchFamily="34" charset="0"/>
                <a:ea typeface="Times New Roman" panose="02020603050405020304" pitchFamily="18" charset="0"/>
                <a:cs typeface="Times New Roman" panose="02020603050405020304" pitchFamily="18" charset="0"/>
              </a:rPr>
              <a:t>de l’edifici. </a:t>
            </a:r>
            <a:endParaRPr lang="es-ES" sz="1400" dirty="0">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Bef>
                <a:spcPts val="1000"/>
              </a:spcBef>
              <a:spcAft>
                <a:spcPts val="1000"/>
              </a:spcAft>
            </a:pPr>
            <a:r>
              <a:rPr lang="ca-ES" sz="1600" dirty="0">
                <a:latin typeface="Arial" panose="020B0604020202020204" pitchFamily="34" charset="0"/>
                <a:ea typeface="Times New Roman" panose="02020603050405020304" pitchFamily="18" charset="0"/>
                <a:cs typeface="Times New Roman" panose="02020603050405020304" pitchFamily="18" charset="0"/>
              </a:rPr>
              <a:t>Els treballadors de la </a:t>
            </a:r>
            <a:r>
              <a:rPr lang="ca-ES" sz="1600" b="1" dirty="0">
                <a:solidFill>
                  <a:schemeClr val="tx1">
                    <a:lumMod val="95000"/>
                    <a:lumOff val="5000"/>
                  </a:schemeClr>
                </a:solidFill>
                <a:highlight>
                  <a:srgbClr val="A9A9A9"/>
                </a:highlight>
                <a:latin typeface="Arial" panose="020B0604020202020204" pitchFamily="34" charset="0"/>
                <a:ea typeface="Times New Roman" panose="02020603050405020304" pitchFamily="18" charset="0"/>
                <a:cs typeface="Times New Roman" panose="02020603050405020304" pitchFamily="18" charset="0"/>
              </a:rPr>
              <a:t>ZONA BRUTA</a:t>
            </a:r>
            <a:r>
              <a:rPr lang="ca-ES" sz="1600" dirty="0">
                <a:latin typeface="Arial" panose="020B0604020202020204" pitchFamily="34" charset="0"/>
                <a:ea typeface="Times New Roman" panose="02020603050405020304" pitchFamily="18" charset="0"/>
                <a:cs typeface="Times New Roman" panose="02020603050405020304" pitchFamily="18" charset="0"/>
              </a:rPr>
              <a:t>, si necessiten alguna cosa de la </a:t>
            </a:r>
            <a:r>
              <a:rPr lang="ca-ES" sz="1600" dirty="0">
                <a:highlight>
                  <a:srgbClr val="00FF00"/>
                </a:highlight>
                <a:latin typeface="Arial" panose="020B0604020202020204" pitchFamily="34" charset="0"/>
                <a:ea typeface="Times New Roman" panose="02020603050405020304" pitchFamily="18" charset="0"/>
                <a:cs typeface="Times New Roman" panose="02020603050405020304" pitchFamily="18" charset="0"/>
              </a:rPr>
              <a:t>ZONA NETA</a:t>
            </a:r>
            <a:r>
              <a:rPr lang="ca-ES" sz="1600" dirty="0">
                <a:latin typeface="Arial" panose="020B0604020202020204" pitchFamily="34" charset="0"/>
                <a:ea typeface="Times New Roman" panose="02020603050405020304" pitchFamily="18" charset="0"/>
                <a:cs typeface="Times New Roman" panose="02020603050405020304" pitchFamily="18" charset="0"/>
              </a:rPr>
              <a:t> els ho portaran els seus companys.</a:t>
            </a:r>
            <a:endParaRPr lang="es-ES" sz="1400" dirty="0">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Bef>
                <a:spcPts val="1000"/>
              </a:spcBef>
              <a:spcAft>
                <a:spcPts val="1000"/>
              </a:spcAft>
            </a:pPr>
            <a:r>
              <a:rPr lang="ca-ES" sz="1600" dirty="0">
                <a:latin typeface="Arial" panose="020B0604020202020204" pitchFamily="34" charset="0"/>
                <a:ea typeface="Times New Roman" panose="02020603050405020304" pitchFamily="18" charset="0"/>
                <a:cs typeface="Times New Roman" panose="02020603050405020304" pitchFamily="18" charset="0"/>
              </a:rPr>
              <a:t>No baixaran a la zona de descans fins al final de la jornada i un cop ja s’hagin tret l’uniforme.</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3196645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xmlns="" id="{B2C615D2-9393-479F-AE25-78004435BF6C}"/>
              </a:ext>
            </a:extLst>
          </p:cNvPr>
          <p:cNvSpPr/>
          <p:nvPr/>
        </p:nvSpPr>
        <p:spPr>
          <a:xfrm>
            <a:off x="908129" y="570359"/>
            <a:ext cx="3660617" cy="532903"/>
          </a:xfrm>
          <a:prstGeom prst="rect">
            <a:avLst/>
          </a:prstGeom>
        </p:spPr>
        <p:txBody>
          <a:bodyPr wrap="none">
            <a:spAutoFit/>
          </a:bodyPr>
          <a:lstStyle/>
          <a:p>
            <a:pPr marL="228600" indent="-228600" algn="just">
              <a:lnSpc>
                <a:spcPct val="107000"/>
              </a:lnSpc>
              <a:spcBef>
                <a:spcPts val="1000"/>
              </a:spcBef>
              <a:spcAft>
                <a:spcPts val="1000"/>
              </a:spcAft>
            </a:pPr>
            <a:r>
              <a:rPr lang="ca-ES" sz="2800" dirty="0">
                <a:solidFill>
                  <a:srgbClr val="92D050"/>
                </a:solidFill>
              </a:rPr>
              <a:t>Zona de retirada </a:t>
            </a:r>
            <a:r>
              <a:rPr lang="ca-ES" sz="2800" dirty="0" err="1">
                <a:solidFill>
                  <a:srgbClr val="92D050"/>
                </a:solidFill>
              </a:rPr>
              <a:t>d’EPI’s</a:t>
            </a:r>
            <a:r>
              <a:rPr lang="ca-ES" sz="2000" b="1" dirty="0">
                <a:solidFill>
                  <a:srgbClr val="538135"/>
                </a:solidFill>
                <a:latin typeface="Arial" panose="020B0604020202020204" pitchFamily="34" charset="0"/>
                <a:ea typeface="Times New Roman" panose="02020603050405020304" pitchFamily="18" charset="0"/>
                <a:cs typeface="Times New Roman" panose="02020603050405020304" pitchFamily="18" charset="0"/>
              </a:rPr>
              <a:t>.</a:t>
            </a:r>
            <a:endParaRPr lang="es-E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a:extLst>
              <a:ext uri="{FF2B5EF4-FFF2-40B4-BE49-F238E27FC236}">
                <a16:creationId xmlns:a16="http://schemas.microsoft.com/office/drawing/2014/main" xmlns="" id="{EC02D3B5-36B7-4EDD-BBCD-22E9AD934122}"/>
              </a:ext>
            </a:extLst>
          </p:cNvPr>
          <p:cNvSpPr/>
          <p:nvPr/>
        </p:nvSpPr>
        <p:spPr>
          <a:xfrm>
            <a:off x="1157287" y="1240385"/>
            <a:ext cx="10706099" cy="5153590"/>
          </a:xfrm>
          <a:prstGeom prst="rect">
            <a:avLst/>
          </a:prstGeom>
        </p:spPr>
        <p:txBody>
          <a:bodyPr wrap="square">
            <a:spAutoFit/>
          </a:bodyPr>
          <a:lstStyle/>
          <a:p>
            <a:pPr marL="228600" indent="-228600" algn="just">
              <a:lnSpc>
                <a:spcPct val="107000"/>
              </a:lnSpc>
              <a:spcBef>
                <a:spcPts val="1000"/>
              </a:spcBef>
              <a:spcAft>
                <a:spcPts val="1000"/>
              </a:spcAft>
            </a:pPr>
            <a:r>
              <a:rPr lang="ca-ES" sz="1600" dirty="0">
                <a:latin typeface="Arial" panose="020B0604020202020204" pitchFamily="34" charset="0"/>
                <a:ea typeface="Times New Roman" panose="02020603050405020304" pitchFamily="18" charset="0"/>
                <a:cs typeface="Arial" panose="020B0604020202020204" pitchFamily="34" charset="0"/>
              </a:rPr>
              <a:t>Hi haurà diverses zones de retirada </a:t>
            </a:r>
            <a:r>
              <a:rPr lang="ca-ES" sz="1600" dirty="0" err="1">
                <a:latin typeface="Arial" panose="020B0604020202020204" pitchFamily="34" charset="0"/>
                <a:ea typeface="Times New Roman" panose="02020603050405020304" pitchFamily="18" charset="0"/>
                <a:cs typeface="Arial" panose="020B0604020202020204" pitchFamily="34" charset="0"/>
              </a:rPr>
              <a:t>d’EPIs</a:t>
            </a:r>
            <a:r>
              <a:rPr lang="ca-ES" sz="1600" dirty="0">
                <a:latin typeface="Arial" panose="020B0604020202020204" pitchFamily="34" charset="0"/>
                <a:ea typeface="Times New Roman" panose="02020603050405020304" pitchFamily="18" charset="0"/>
                <a:cs typeface="Arial" panose="020B0604020202020204" pitchFamily="34" charset="0"/>
              </a:rPr>
              <a:t>:</a:t>
            </a:r>
            <a:endParaRPr lang="es-ES" sz="1400" dirty="0">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Bef>
                <a:spcPts val="1000"/>
              </a:spcBef>
              <a:spcAft>
                <a:spcPts val="1000"/>
              </a:spcAft>
              <a:buFont typeface="+mj-lt"/>
              <a:buAutoNum type="alphaLcParenR"/>
            </a:pPr>
            <a:r>
              <a:rPr lang="ca-ES" sz="1600" dirty="0">
                <a:latin typeface="Arial" panose="020B0604020202020204" pitchFamily="34" charset="0"/>
                <a:ea typeface="Times New Roman" panose="02020603050405020304" pitchFamily="18" charset="0"/>
                <a:cs typeface="Arial" panose="020B0604020202020204" pitchFamily="34" charset="0"/>
              </a:rPr>
              <a:t>Una a cada planta de </a:t>
            </a:r>
            <a:r>
              <a:rPr lang="ca-ES" sz="1600" dirty="0">
                <a:solidFill>
                  <a:srgbClr val="FFFFFF"/>
                </a:solidFill>
                <a:highlight>
                  <a:srgbClr val="A9A9A9"/>
                </a:highlight>
                <a:latin typeface="Arial" panose="020B0604020202020204" pitchFamily="34" charset="0"/>
                <a:ea typeface="Times New Roman" panose="02020603050405020304" pitchFamily="18" charset="0"/>
                <a:cs typeface="Arial" panose="020B0604020202020204" pitchFamily="34" charset="0"/>
              </a:rPr>
              <a:t>ZONA BRUTA</a:t>
            </a:r>
            <a:r>
              <a:rPr lang="ca-ES" sz="1600" dirty="0">
                <a:latin typeface="Arial" panose="020B0604020202020204" pitchFamily="34" charset="0"/>
                <a:ea typeface="Times New Roman" panose="02020603050405020304" pitchFamily="18" charset="0"/>
                <a:cs typeface="Arial" panose="020B0604020202020204" pitchFamily="34" charset="0"/>
              </a:rPr>
              <a:t>, que serà el </a:t>
            </a:r>
            <a:r>
              <a:rPr lang="ca-ES" sz="1600" b="1" dirty="0">
                <a:latin typeface="Arial" panose="020B0604020202020204" pitchFamily="34" charset="0"/>
                <a:ea typeface="Times New Roman" panose="02020603050405020304" pitchFamily="18" charset="0"/>
                <a:cs typeface="Arial" panose="020B0604020202020204" pitchFamily="34" charset="0"/>
              </a:rPr>
              <a:t>bany 1 de la planta. </a:t>
            </a:r>
            <a:endParaRPr lang="es-ES" sz="1400" b="1" dirty="0">
              <a:latin typeface="Arial" panose="020B0604020202020204" pitchFamily="34" charset="0"/>
              <a:ea typeface="Calibri" panose="020F0502020204030204" pitchFamily="34" charset="0"/>
              <a:cs typeface="Arial" panose="020B0604020202020204" pitchFamily="34" charset="0"/>
            </a:endParaRPr>
          </a:p>
          <a:p>
            <a:pPr marL="742950" lvl="1" indent="-285750" algn="just">
              <a:lnSpc>
                <a:spcPct val="107000"/>
              </a:lnSpc>
              <a:spcBef>
                <a:spcPts val="1000"/>
              </a:spcBef>
              <a:spcAft>
                <a:spcPts val="1000"/>
              </a:spcAft>
              <a:buFont typeface="Wingdings" panose="05000000000000000000" pitchFamily="2" charset="2"/>
              <a:buChar char=""/>
            </a:pPr>
            <a:r>
              <a:rPr lang="ca-ES" sz="1600" dirty="0">
                <a:solidFill>
                  <a:schemeClr val="bg1">
                    <a:lumMod val="50000"/>
                  </a:schemeClr>
                </a:solidFill>
                <a:latin typeface="Arial" panose="020B0604020202020204" pitchFamily="34" charset="0"/>
                <a:ea typeface="Times New Roman" panose="02020603050405020304" pitchFamily="18" charset="0"/>
                <a:cs typeface="Arial" panose="020B0604020202020204" pitchFamily="34" charset="0"/>
              </a:rPr>
              <a:t>Allà deixaran escorrent-se la granota ruixada amb dilució d’aigua amb lleixiu, un cop acabada la jornada.</a:t>
            </a:r>
            <a:endParaRPr lang="es-E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a:p>
            <a:pPr marL="742950" lvl="1" indent="-285750" algn="just">
              <a:lnSpc>
                <a:spcPct val="107000"/>
              </a:lnSpc>
              <a:spcBef>
                <a:spcPts val="1000"/>
              </a:spcBef>
              <a:spcAft>
                <a:spcPts val="1000"/>
              </a:spcAft>
              <a:buFont typeface="Wingdings" panose="05000000000000000000" pitchFamily="2" charset="2"/>
              <a:buChar char=""/>
            </a:pPr>
            <a:r>
              <a:rPr lang="ca-ES" sz="1600" dirty="0">
                <a:solidFill>
                  <a:schemeClr val="bg1">
                    <a:lumMod val="50000"/>
                  </a:schemeClr>
                </a:solidFill>
                <a:latin typeface="Arial" panose="020B0604020202020204" pitchFamily="34" charset="0"/>
                <a:ea typeface="Times New Roman" panose="02020603050405020304" pitchFamily="18" charset="0"/>
                <a:cs typeface="Arial" panose="020B0604020202020204" pitchFamily="34" charset="0"/>
              </a:rPr>
              <a:t>Allà es trauran els </a:t>
            </a:r>
            <a:r>
              <a:rPr lang="ca-ES" sz="1600" dirty="0" err="1">
                <a:solidFill>
                  <a:schemeClr val="bg1">
                    <a:lumMod val="50000"/>
                  </a:schemeClr>
                </a:solidFill>
                <a:latin typeface="Arial" panose="020B0604020202020204" pitchFamily="34" charset="0"/>
                <a:ea typeface="Times New Roman" panose="02020603050405020304" pitchFamily="18" charset="0"/>
                <a:cs typeface="Arial" panose="020B0604020202020204" pitchFamily="34" charset="0"/>
              </a:rPr>
              <a:t>EPIs</a:t>
            </a:r>
            <a:r>
              <a:rPr lang="ca-ES" sz="1600" dirty="0">
                <a:solidFill>
                  <a:schemeClr val="bg1">
                    <a:lumMod val="50000"/>
                  </a:schemeClr>
                </a:solidFill>
                <a:latin typeface="Arial" panose="020B0604020202020204" pitchFamily="34" charset="0"/>
                <a:ea typeface="Times New Roman" panose="02020603050405020304" pitchFamily="18" charset="0"/>
                <a:cs typeface="Arial" panose="020B0604020202020204" pitchFamily="34" charset="0"/>
              </a:rPr>
              <a:t> d’atenció a persones aïllades.</a:t>
            </a:r>
            <a:endParaRPr lang="es-E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a:p>
            <a:pPr marL="742950" lvl="1" indent="-285750" algn="just">
              <a:lnSpc>
                <a:spcPct val="107000"/>
              </a:lnSpc>
              <a:spcBef>
                <a:spcPts val="1000"/>
              </a:spcBef>
              <a:spcAft>
                <a:spcPts val="1000"/>
              </a:spcAft>
              <a:buFont typeface="Wingdings" panose="05000000000000000000" pitchFamily="2" charset="2"/>
              <a:buChar char=""/>
            </a:pPr>
            <a:r>
              <a:rPr lang="ca-ES" sz="1600" dirty="0">
                <a:solidFill>
                  <a:schemeClr val="bg1">
                    <a:lumMod val="50000"/>
                  </a:schemeClr>
                </a:solidFill>
                <a:latin typeface="Arial" panose="020B0604020202020204" pitchFamily="34" charset="0"/>
                <a:ea typeface="Times New Roman" panose="02020603050405020304" pitchFamily="18" charset="0"/>
                <a:cs typeface="Arial" panose="020B0604020202020204" pitchFamily="34" charset="0"/>
              </a:rPr>
              <a:t>Agafaran l’ascensor amb: Uniforme + bata + guants + mascareta FFP2</a:t>
            </a:r>
            <a:endParaRPr lang="es-ES" sz="11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Bef>
                <a:spcPts val="1000"/>
              </a:spcBef>
              <a:spcAft>
                <a:spcPts val="1000"/>
              </a:spcAft>
              <a:buFont typeface="+mj-lt"/>
              <a:buAutoNum type="alphaLcParenR"/>
            </a:pPr>
            <a:r>
              <a:rPr lang="ca-ES" sz="1600" dirty="0">
                <a:latin typeface="Arial" panose="020B0604020202020204" pitchFamily="34" charset="0"/>
                <a:ea typeface="Times New Roman" panose="02020603050405020304" pitchFamily="18" charset="0"/>
                <a:cs typeface="Arial" panose="020B0604020202020204" pitchFamily="34" charset="0"/>
              </a:rPr>
              <a:t>La zona de retirada </a:t>
            </a:r>
            <a:r>
              <a:rPr lang="ca-ES" sz="1600" dirty="0" err="1">
                <a:latin typeface="Arial" panose="020B0604020202020204" pitchFamily="34" charset="0"/>
                <a:ea typeface="Times New Roman" panose="02020603050405020304" pitchFamily="18" charset="0"/>
                <a:cs typeface="Arial" panose="020B0604020202020204" pitchFamily="34" charset="0"/>
              </a:rPr>
              <a:t>d’EPI’s</a:t>
            </a:r>
            <a:r>
              <a:rPr lang="ca-ES" sz="1600" dirty="0">
                <a:latin typeface="Arial" panose="020B0604020202020204" pitchFamily="34" charset="0"/>
                <a:ea typeface="Times New Roman" panose="02020603050405020304" pitchFamily="18" charset="0"/>
                <a:cs typeface="Arial" panose="020B0604020202020204" pitchFamily="34" charset="0"/>
              </a:rPr>
              <a:t> serà a </a:t>
            </a:r>
            <a:r>
              <a:rPr lang="ca-ES" sz="1600" b="1" dirty="0">
                <a:latin typeface="Arial" panose="020B0604020202020204" pitchFamily="34" charset="0"/>
                <a:ea typeface="Times New Roman" panose="02020603050405020304" pitchFamily="18" charset="0"/>
                <a:cs typeface="Arial" panose="020B0604020202020204" pitchFamily="34" charset="0"/>
              </a:rPr>
              <a:t>la </a:t>
            </a:r>
            <a:r>
              <a:rPr lang="ca-ES" sz="1600" b="1" dirty="0">
                <a:solidFill>
                  <a:schemeClr val="tx1">
                    <a:lumMod val="95000"/>
                    <a:lumOff val="5000"/>
                  </a:schemeClr>
                </a:solidFill>
                <a:latin typeface="Arial" panose="020B0604020202020204" pitchFamily="34" charset="0"/>
                <a:ea typeface="Times New Roman" panose="02020603050405020304" pitchFamily="18" charset="0"/>
                <a:cs typeface="Arial" panose="020B0604020202020204" pitchFamily="34" charset="0"/>
              </a:rPr>
              <a:t>planta baixa</a:t>
            </a:r>
            <a:r>
              <a:rPr lang="ca-ES" sz="1600" dirty="0">
                <a:latin typeface="Arial" panose="020B0604020202020204" pitchFamily="34" charset="0"/>
                <a:ea typeface="Times New Roman" panose="02020603050405020304" pitchFamily="18" charset="0"/>
                <a:cs typeface="Arial" panose="020B0604020202020204" pitchFamily="34" charset="0"/>
              </a:rPr>
              <a:t>, a l’entrada de la </a:t>
            </a:r>
            <a:r>
              <a:rPr lang="ca-ES" sz="1600" b="1" cap="all" dirty="0">
                <a:latin typeface="Arial" panose="020B0604020202020204" pitchFamily="34" charset="0"/>
                <a:ea typeface="Times New Roman" panose="02020603050405020304" pitchFamily="18" charset="0"/>
                <a:cs typeface="Arial" panose="020B0604020202020204" pitchFamily="34" charset="0"/>
              </a:rPr>
              <a:t>sala polivalent.</a:t>
            </a:r>
            <a:endParaRPr lang="es-ES" sz="1600" b="1" dirty="0">
              <a:latin typeface="Arial" panose="020B0604020202020204" pitchFamily="34" charset="0"/>
              <a:ea typeface="Calibri" panose="020F0502020204030204" pitchFamily="34" charset="0"/>
              <a:cs typeface="Arial" panose="020B0604020202020204" pitchFamily="34" charset="0"/>
            </a:endParaRPr>
          </a:p>
          <a:p>
            <a:pPr marL="742950" lvl="1" indent="-285750" algn="just">
              <a:lnSpc>
                <a:spcPct val="107000"/>
              </a:lnSpc>
              <a:spcBef>
                <a:spcPts val="1000"/>
              </a:spcBef>
              <a:spcAft>
                <a:spcPts val="1000"/>
              </a:spcAft>
              <a:buFont typeface="Wingdings" panose="05000000000000000000" pitchFamily="2" charset="2"/>
              <a:buChar char=""/>
            </a:pPr>
            <a:r>
              <a:rPr lang="ca-ES" sz="1600" dirty="0">
                <a:solidFill>
                  <a:schemeClr val="bg1">
                    <a:lumMod val="50000"/>
                  </a:schemeClr>
                </a:solidFill>
                <a:latin typeface="Arial" panose="020B0604020202020204" pitchFamily="34" charset="0"/>
                <a:ea typeface="Times New Roman" panose="02020603050405020304" pitchFamily="18" charset="0"/>
                <a:cs typeface="Arial" panose="020B0604020202020204" pitchFamily="34" charset="0"/>
              </a:rPr>
              <a:t>Allà llançaran a rentar l’uniforme i les bates de zones netes.</a:t>
            </a:r>
            <a:endParaRPr lang="es-ES" sz="16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a:p>
            <a:pPr marL="742950" lvl="1" indent="-285750" algn="just">
              <a:lnSpc>
                <a:spcPct val="107000"/>
              </a:lnSpc>
              <a:spcBef>
                <a:spcPts val="1000"/>
              </a:spcBef>
              <a:spcAft>
                <a:spcPts val="1000"/>
              </a:spcAft>
              <a:buFont typeface="Wingdings" panose="05000000000000000000" pitchFamily="2" charset="2"/>
              <a:buChar char=""/>
            </a:pPr>
            <a:r>
              <a:rPr lang="ca-ES" sz="1600" dirty="0">
                <a:solidFill>
                  <a:schemeClr val="bg1">
                    <a:lumMod val="50000"/>
                  </a:schemeClr>
                </a:solidFill>
                <a:latin typeface="Arial" panose="020B0604020202020204" pitchFamily="34" charset="0"/>
                <a:ea typeface="Times New Roman" panose="02020603050405020304" pitchFamily="18" charset="0"/>
                <a:cs typeface="Arial" panose="020B0604020202020204" pitchFamily="34" charset="0"/>
              </a:rPr>
              <a:t>Allà eliminaran les </a:t>
            </a:r>
            <a:r>
              <a:rPr lang="ca-ES" sz="1600" cap="all" dirty="0" err="1">
                <a:solidFill>
                  <a:schemeClr val="bg1">
                    <a:lumMod val="50000"/>
                  </a:schemeClr>
                </a:solidFill>
                <a:latin typeface="Arial" panose="020B0604020202020204" pitchFamily="34" charset="0"/>
                <a:ea typeface="Times New Roman" panose="02020603050405020304" pitchFamily="18" charset="0"/>
                <a:cs typeface="Arial" panose="020B0604020202020204" pitchFamily="34" charset="0"/>
              </a:rPr>
              <a:t>epi</a:t>
            </a:r>
            <a:r>
              <a:rPr lang="ca-ES" sz="1600" dirty="0" err="1">
                <a:solidFill>
                  <a:schemeClr val="bg1">
                    <a:lumMod val="50000"/>
                  </a:schemeClr>
                </a:solidFill>
                <a:latin typeface="Arial" panose="020B0604020202020204" pitchFamily="34" charset="0"/>
                <a:ea typeface="Times New Roman" panose="02020603050405020304" pitchFamily="18" charset="0"/>
                <a:cs typeface="Arial" panose="020B0604020202020204" pitchFamily="34" charset="0"/>
              </a:rPr>
              <a:t>s</a:t>
            </a:r>
            <a:r>
              <a:rPr lang="ca-ES" sz="1600" dirty="0">
                <a:solidFill>
                  <a:schemeClr val="bg1">
                    <a:lumMod val="50000"/>
                  </a:schemeClr>
                </a:solidFill>
                <a:latin typeface="Arial" panose="020B0604020202020204" pitchFamily="34" charset="0"/>
                <a:ea typeface="Times New Roman" panose="02020603050405020304" pitchFamily="18" charset="0"/>
                <a:cs typeface="Arial" panose="020B0604020202020204" pitchFamily="34" charset="0"/>
              </a:rPr>
              <a:t> de feina abans de sortir al carrer. </a:t>
            </a:r>
            <a:endParaRPr lang="es-ES" sz="16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a:p>
            <a:pPr marL="742950" lvl="1" indent="-285750" algn="just">
              <a:lnSpc>
                <a:spcPct val="107000"/>
              </a:lnSpc>
              <a:spcBef>
                <a:spcPts val="1000"/>
              </a:spcBef>
              <a:spcAft>
                <a:spcPts val="1000"/>
              </a:spcAft>
              <a:buFont typeface="Wingdings" panose="05000000000000000000" pitchFamily="2" charset="2"/>
              <a:buChar char=""/>
            </a:pPr>
            <a:r>
              <a:rPr lang="ca-ES" sz="1600" dirty="0">
                <a:solidFill>
                  <a:schemeClr val="bg1">
                    <a:lumMod val="50000"/>
                  </a:schemeClr>
                </a:solidFill>
                <a:latin typeface="Arial" panose="020B0604020202020204" pitchFamily="34" charset="0"/>
                <a:ea typeface="Times New Roman" panose="02020603050405020304" pitchFamily="18" charset="0"/>
                <a:cs typeface="Arial" panose="020B0604020202020204" pitchFamily="34" charset="0"/>
              </a:rPr>
              <a:t>Allà es deixarà també el calçat de feina i es recollirà el calçat de carrer.</a:t>
            </a:r>
            <a:endParaRPr lang="es-ES" sz="16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a:p>
            <a:pPr marL="742950" lvl="1" indent="-285750" algn="just">
              <a:lnSpc>
                <a:spcPct val="107000"/>
              </a:lnSpc>
              <a:spcBef>
                <a:spcPts val="1000"/>
              </a:spcBef>
              <a:spcAft>
                <a:spcPts val="1000"/>
              </a:spcAft>
              <a:buFont typeface="Wingdings" panose="05000000000000000000" pitchFamily="2" charset="2"/>
              <a:buChar char=""/>
            </a:pPr>
            <a:r>
              <a:rPr lang="ca-ES" sz="1600" dirty="0">
                <a:solidFill>
                  <a:schemeClr val="bg1">
                    <a:lumMod val="50000"/>
                  </a:schemeClr>
                </a:solidFill>
                <a:latin typeface="Arial" panose="020B0604020202020204" pitchFamily="34" charset="0"/>
                <a:ea typeface="Times New Roman" panose="02020603050405020304" pitchFamily="18" charset="0"/>
                <a:cs typeface="Arial" panose="020B0604020202020204" pitchFamily="34" charset="0"/>
              </a:rPr>
              <a:t>Aquesta zona s’haurà de netejar de forma freqüent.</a:t>
            </a:r>
            <a:endParaRPr lang="es-ES" sz="1600" dirty="0">
              <a:solidFill>
                <a:schemeClr val="bg1">
                  <a:lumMod val="50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2576057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192133FA-3D9C-4EFB-A590-DC24DC789379}"/>
              </a:ext>
            </a:extLst>
          </p:cNvPr>
          <p:cNvSpPr>
            <a:spLocks noGrp="1"/>
          </p:cNvSpPr>
          <p:nvPr>
            <p:ph idx="1"/>
          </p:nvPr>
        </p:nvSpPr>
        <p:spPr>
          <a:xfrm>
            <a:off x="838200" y="1400175"/>
            <a:ext cx="10515600" cy="4776788"/>
          </a:xfrm>
        </p:spPr>
        <p:txBody>
          <a:bodyPr>
            <a:normAutofit fontScale="92500" lnSpcReduction="10000"/>
          </a:bodyPr>
          <a:lstStyle/>
          <a:p>
            <a:pPr lvl="0"/>
            <a:r>
              <a:rPr lang="ca-ES" dirty="0"/>
              <a:t>Quan hi hagi casos sospitosos o positius de COVID l’ascensor de la DRETA passarà a ser </a:t>
            </a:r>
            <a:r>
              <a:rPr lang="ca-ES" b="1" dirty="0">
                <a:solidFill>
                  <a:srgbClr val="FFC000"/>
                </a:solidFill>
              </a:rPr>
              <a:t>ZONA DE TRANSFERÈNCIA</a:t>
            </a:r>
            <a:r>
              <a:rPr lang="ca-ES" dirty="0"/>
              <a:t>.</a:t>
            </a:r>
            <a:endParaRPr lang="es-ES" sz="2400" dirty="0"/>
          </a:p>
          <a:p>
            <a:pPr marL="0" indent="0">
              <a:buNone/>
            </a:pPr>
            <a:endParaRPr lang="ca-ES" b="1" u="sng" dirty="0"/>
          </a:p>
          <a:p>
            <a:pPr marL="0" indent="0">
              <a:buNone/>
            </a:pPr>
            <a:r>
              <a:rPr lang="ca-ES" b="1" u="sng" dirty="0"/>
              <a:t>D’ENTRADA</a:t>
            </a:r>
            <a:endParaRPr lang="es-ES" sz="2400" dirty="0"/>
          </a:p>
          <a:p>
            <a:pPr lvl="0"/>
            <a:r>
              <a:rPr lang="ca-ES" sz="2600" dirty="0"/>
              <a:t>La zona de transferència servirà per acostar material des de </a:t>
            </a:r>
            <a:r>
              <a:rPr lang="ca-ES" sz="2600" dirty="0">
                <a:highlight>
                  <a:srgbClr val="00FF00"/>
                </a:highlight>
              </a:rPr>
              <a:t>les ZONES NETES </a:t>
            </a:r>
            <a:r>
              <a:rPr lang="ca-ES" sz="2600" dirty="0"/>
              <a:t>a les </a:t>
            </a:r>
            <a:r>
              <a:rPr lang="ca-ES" sz="2600" b="1" dirty="0">
                <a:highlight>
                  <a:srgbClr val="C0C0C0"/>
                </a:highlight>
              </a:rPr>
              <a:t>ZONES BRUTES</a:t>
            </a:r>
            <a:r>
              <a:rPr lang="ca-ES" sz="2600" dirty="0">
                <a:highlight>
                  <a:srgbClr val="C0C0C0"/>
                </a:highlight>
              </a:rPr>
              <a:t> </a:t>
            </a:r>
            <a:r>
              <a:rPr lang="ca-ES" sz="2600" dirty="0"/>
              <a:t>sense comprometre la seguretat de l’edifici.</a:t>
            </a:r>
            <a:endParaRPr lang="es-ES" sz="2200" dirty="0"/>
          </a:p>
          <a:p>
            <a:pPr lvl="0"/>
            <a:r>
              <a:rPr lang="ca-ES" sz="2600" dirty="0"/>
              <a:t>El personal de la </a:t>
            </a:r>
            <a:r>
              <a:rPr lang="ca-ES" sz="2600" b="1" cap="all" dirty="0">
                <a:highlight>
                  <a:srgbClr val="C0C0C0"/>
                </a:highlight>
              </a:rPr>
              <a:t>ZONA BRUTA</a:t>
            </a:r>
            <a:r>
              <a:rPr lang="ca-ES" sz="2600" dirty="0">
                <a:highlight>
                  <a:srgbClr val="C0C0C0"/>
                </a:highlight>
              </a:rPr>
              <a:t> </a:t>
            </a:r>
            <a:r>
              <a:rPr lang="ca-ES" sz="2600" dirty="0"/>
              <a:t>agafarà el material i el traslladarà a un carro exclusiu  de </a:t>
            </a:r>
            <a:r>
              <a:rPr lang="ca-ES" sz="2600" b="1" cap="all" dirty="0">
                <a:highlight>
                  <a:srgbClr val="C0C0C0"/>
                </a:highlight>
              </a:rPr>
              <a:t>zona bruta</a:t>
            </a:r>
            <a:r>
              <a:rPr lang="ca-ES" sz="2600" dirty="0"/>
              <a:t>.</a:t>
            </a:r>
            <a:endParaRPr lang="es-ES" sz="2200" dirty="0"/>
          </a:p>
          <a:p>
            <a:pPr lvl="0"/>
            <a:r>
              <a:rPr lang="ca-ES" sz="2600" dirty="0"/>
              <a:t>Aquest sistema servirà per proveir les </a:t>
            </a:r>
            <a:r>
              <a:rPr lang="ca-ES" sz="2600" b="1" cap="all" dirty="0">
                <a:highlight>
                  <a:srgbClr val="C0C0C0"/>
                </a:highlight>
              </a:rPr>
              <a:t>ZONES BRUTES</a:t>
            </a:r>
            <a:r>
              <a:rPr lang="ca-ES" sz="2600" dirty="0">
                <a:highlight>
                  <a:srgbClr val="C0C0C0"/>
                </a:highlight>
              </a:rPr>
              <a:t> </a:t>
            </a:r>
            <a:r>
              <a:rPr lang="ca-ES" sz="2600" dirty="0"/>
              <a:t>de:</a:t>
            </a:r>
            <a:endParaRPr lang="es-ES" sz="2200" dirty="0"/>
          </a:p>
          <a:p>
            <a:pPr lvl="1"/>
            <a:r>
              <a:rPr lang="ca-ES" sz="2200" dirty="0"/>
              <a:t>Menjar</a:t>
            </a:r>
            <a:endParaRPr lang="es-ES" sz="1900" dirty="0"/>
          </a:p>
          <a:p>
            <a:pPr lvl="1"/>
            <a:r>
              <a:rPr lang="ca-ES" sz="2200" dirty="0" err="1"/>
              <a:t>EPIs</a:t>
            </a:r>
            <a:endParaRPr lang="es-ES" sz="1900" dirty="0"/>
          </a:p>
          <a:p>
            <a:pPr lvl="1"/>
            <a:r>
              <a:rPr lang="ca-ES" sz="2200" dirty="0"/>
              <a:t>Roba neta</a:t>
            </a:r>
            <a:endParaRPr lang="es-ES" sz="1900" dirty="0"/>
          </a:p>
          <a:p>
            <a:pPr lvl="1"/>
            <a:r>
              <a:rPr lang="ca-ES" sz="2200" dirty="0"/>
              <a:t>Altres estris que es quedaran assignats a la </a:t>
            </a:r>
            <a:r>
              <a:rPr lang="ca-ES" sz="2200" cap="all" dirty="0">
                <a:highlight>
                  <a:srgbClr val="C0C0C0"/>
                </a:highlight>
              </a:rPr>
              <a:t>zona bruta</a:t>
            </a:r>
            <a:r>
              <a:rPr lang="ca-ES" sz="2200" dirty="0"/>
              <a:t>.</a:t>
            </a:r>
            <a:endParaRPr lang="es-ES" sz="1900" dirty="0"/>
          </a:p>
          <a:p>
            <a:endParaRPr lang="es-ES" dirty="0"/>
          </a:p>
        </p:txBody>
      </p:sp>
      <p:sp>
        <p:nvSpPr>
          <p:cNvPr id="5" name="Título 4">
            <a:extLst>
              <a:ext uri="{FF2B5EF4-FFF2-40B4-BE49-F238E27FC236}">
                <a16:creationId xmlns:a16="http://schemas.microsoft.com/office/drawing/2014/main" xmlns="" id="{C28F66AD-E25F-4120-ABE8-D7C4B2B80C8D}"/>
              </a:ext>
            </a:extLst>
          </p:cNvPr>
          <p:cNvSpPr>
            <a:spLocks noGrp="1"/>
          </p:cNvSpPr>
          <p:nvPr>
            <p:ph type="title"/>
          </p:nvPr>
        </p:nvSpPr>
        <p:spPr>
          <a:xfrm>
            <a:off x="995362" y="633411"/>
            <a:ext cx="3750450" cy="535531"/>
          </a:xfrm>
          <a:prstGeom prst="rect">
            <a:avLst/>
          </a:prstGeom>
        </p:spPr>
        <p:txBody>
          <a:bodyPr wrap="none">
            <a:spAutoFit/>
          </a:bodyPr>
          <a:lstStyle/>
          <a:p>
            <a:r>
              <a:rPr lang="ca-ES" sz="3200" dirty="0">
                <a:solidFill>
                  <a:srgbClr val="92D050"/>
                </a:solidFill>
              </a:rPr>
              <a:t>Zona de transferència</a:t>
            </a:r>
            <a:endParaRPr lang="es-ES" sz="3200" dirty="0">
              <a:solidFill>
                <a:srgbClr val="92D050"/>
              </a:solidFill>
            </a:endParaRPr>
          </a:p>
        </p:txBody>
      </p:sp>
    </p:spTree>
    <p:extLst>
      <p:ext uri="{BB962C8B-B14F-4D97-AF65-F5344CB8AC3E}">
        <p14:creationId xmlns:p14="http://schemas.microsoft.com/office/powerpoint/2010/main" val="252168496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AFB76DA6-3A16-4B49-B907-F503EB7B2936}"/>
              </a:ext>
            </a:extLst>
          </p:cNvPr>
          <p:cNvSpPr>
            <a:spLocks noGrp="1"/>
          </p:cNvSpPr>
          <p:nvPr>
            <p:ph idx="1"/>
          </p:nvPr>
        </p:nvSpPr>
        <p:spPr>
          <a:xfrm>
            <a:off x="995362" y="766763"/>
            <a:ext cx="10515600" cy="5676900"/>
          </a:xfrm>
        </p:spPr>
        <p:txBody>
          <a:bodyPr/>
          <a:lstStyle/>
          <a:p>
            <a:pPr marL="0" indent="0">
              <a:buNone/>
            </a:pPr>
            <a:r>
              <a:rPr lang="ca-ES" b="1" u="sng" dirty="0"/>
              <a:t>DE SORTIDA</a:t>
            </a:r>
          </a:p>
          <a:p>
            <a:pPr marL="0" indent="0">
              <a:buNone/>
            </a:pPr>
            <a:endParaRPr lang="es-ES" sz="2400" dirty="0"/>
          </a:p>
          <a:p>
            <a:pPr lvl="0"/>
            <a:r>
              <a:rPr lang="ca-ES" sz="2400" dirty="0"/>
              <a:t>La zona de transferència servirà per acostar material des de les </a:t>
            </a:r>
            <a:r>
              <a:rPr lang="ca-ES" sz="2400" dirty="0">
                <a:highlight>
                  <a:srgbClr val="C0C0C0"/>
                </a:highlight>
              </a:rPr>
              <a:t>ZONES BRUTES </a:t>
            </a:r>
            <a:r>
              <a:rPr lang="ca-ES" sz="2400" dirty="0"/>
              <a:t>a les </a:t>
            </a:r>
            <a:r>
              <a:rPr lang="ca-ES" sz="2400" dirty="0">
                <a:highlight>
                  <a:srgbClr val="00FF00"/>
                </a:highlight>
              </a:rPr>
              <a:t>ZONES NETES </a:t>
            </a:r>
            <a:r>
              <a:rPr lang="ca-ES" sz="2400" dirty="0"/>
              <a:t>sense comprometre la seguretat de l’edifici.</a:t>
            </a:r>
          </a:p>
          <a:p>
            <a:pPr lvl="0"/>
            <a:endParaRPr lang="es-ES" sz="2000" dirty="0"/>
          </a:p>
          <a:p>
            <a:pPr lvl="0" algn="just"/>
            <a:r>
              <a:rPr lang="ca-ES" sz="2400" dirty="0"/>
              <a:t>El personal de </a:t>
            </a:r>
            <a:r>
              <a:rPr lang="ca-ES" sz="2400" dirty="0">
                <a:highlight>
                  <a:srgbClr val="C0C0C0"/>
                </a:highlight>
              </a:rPr>
              <a:t>ZONA BRUTA </a:t>
            </a:r>
            <a:r>
              <a:rPr lang="ca-ES" sz="2400" dirty="0"/>
              <a:t>recollirà el material en bosses i ho traspassarà a una </a:t>
            </a:r>
            <a:r>
              <a:rPr lang="ca-ES" sz="2400" dirty="0">
                <a:highlight>
                  <a:srgbClr val="00FF00"/>
                </a:highlight>
              </a:rPr>
              <a:t>2a. BOSSA NETA </a:t>
            </a:r>
            <a:r>
              <a:rPr lang="ca-ES" sz="2400" dirty="0"/>
              <a:t>que estarà a l’ascensor.</a:t>
            </a:r>
          </a:p>
          <a:p>
            <a:pPr lvl="0"/>
            <a:endParaRPr lang="es-ES" sz="2000" dirty="0"/>
          </a:p>
          <a:p>
            <a:pPr lvl="0"/>
            <a:r>
              <a:rPr lang="ca-ES" sz="2400" dirty="0"/>
              <a:t>Aquest sistema servirà per treure de les </a:t>
            </a:r>
            <a:r>
              <a:rPr lang="ca-ES" sz="2400" dirty="0">
                <a:highlight>
                  <a:srgbClr val="C0C0C0"/>
                </a:highlight>
              </a:rPr>
              <a:t>ZONES BRUTES</a:t>
            </a:r>
            <a:r>
              <a:rPr lang="ca-ES" sz="2400" dirty="0"/>
              <a:t>:</a:t>
            </a:r>
            <a:endParaRPr lang="es-ES" sz="2000" dirty="0"/>
          </a:p>
          <a:p>
            <a:pPr lvl="1"/>
            <a:r>
              <a:rPr lang="ca-ES" sz="2000" dirty="0"/>
              <a:t>Residus diversos.</a:t>
            </a:r>
            <a:endParaRPr lang="es-ES" sz="1800" dirty="0"/>
          </a:p>
          <a:p>
            <a:pPr lvl="1"/>
            <a:r>
              <a:rPr lang="ca-ES" dirty="0"/>
              <a:t>Roba bruta.</a:t>
            </a:r>
            <a:endParaRPr lang="es-ES" sz="2000" dirty="0"/>
          </a:p>
          <a:p>
            <a:pPr lvl="1"/>
            <a:r>
              <a:rPr lang="ca-ES" dirty="0"/>
              <a:t>Vaixella, coberteria i altres estris dels àpats.</a:t>
            </a:r>
            <a:endParaRPr lang="es-ES" sz="2000" dirty="0"/>
          </a:p>
          <a:p>
            <a:endParaRPr lang="es-ES" dirty="0"/>
          </a:p>
        </p:txBody>
      </p:sp>
    </p:spTree>
    <p:extLst>
      <p:ext uri="{BB962C8B-B14F-4D97-AF65-F5344CB8AC3E}">
        <p14:creationId xmlns:p14="http://schemas.microsoft.com/office/powerpoint/2010/main" val="416321677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4B1FA32-2FC7-4116-9162-C63489E9700E}"/>
              </a:ext>
            </a:extLst>
          </p:cNvPr>
          <p:cNvSpPr>
            <a:spLocks noGrp="1"/>
          </p:cNvSpPr>
          <p:nvPr>
            <p:ph type="title"/>
          </p:nvPr>
        </p:nvSpPr>
        <p:spPr>
          <a:xfrm>
            <a:off x="838200" y="365125"/>
            <a:ext cx="10515600" cy="1292225"/>
          </a:xfrm>
        </p:spPr>
        <p:txBody>
          <a:bodyPr>
            <a:normAutofit/>
          </a:bodyPr>
          <a:lstStyle/>
          <a:p>
            <a:r>
              <a:rPr lang="ca-ES" sz="3600" dirty="0">
                <a:latin typeface="Verdana" panose="020B0604030504040204" pitchFamily="34" charset="0"/>
                <a:ea typeface="Verdana" panose="020B0604030504040204" pitchFamily="34" charset="0"/>
              </a:rPr>
              <a:t>8.  	</a:t>
            </a:r>
            <a:r>
              <a:rPr lang="ca-ES" sz="3600" u="sng" cap="all" dirty="0">
                <a:latin typeface="Verdana" panose="020B0604030504040204" pitchFamily="34" charset="0"/>
                <a:ea typeface="Verdana" panose="020B0604030504040204" pitchFamily="34" charset="0"/>
              </a:rPr>
              <a:t>Circuits i anàlisi logística</a:t>
            </a:r>
            <a:endParaRPr lang="es-ES" dirty="0"/>
          </a:p>
        </p:txBody>
      </p:sp>
      <p:sp>
        <p:nvSpPr>
          <p:cNvPr id="3" name="Marcador de contenido 2">
            <a:extLst>
              <a:ext uri="{FF2B5EF4-FFF2-40B4-BE49-F238E27FC236}">
                <a16:creationId xmlns:a16="http://schemas.microsoft.com/office/drawing/2014/main" xmlns="" id="{0A1498D6-CDD6-49AD-AF30-BE61D8AF99C0}"/>
              </a:ext>
            </a:extLst>
          </p:cNvPr>
          <p:cNvSpPr>
            <a:spLocks noGrp="1"/>
          </p:cNvSpPr>
          <p:nvPr>
            <p:ph idx="1"/>
          </p:nvPr>
        </p:nvSpPr>
        <p:spPr>
          <a:xfrm>
            <a:off x="1014566" y="1601327"/>
            <a:ext cx="10515600" cy="4351338"/>
          </a:xfrm>
        </p:spPr>
        <p:txBody>
          <a:bodyPr/>
          <a:lstStyle/>
          <a:p>
            <a:pPr marL="0" indent="0" algn="just">
              <a:buNone/>
            </a:pPr>
            <a:r>
              <a:rPr lang="ca-ES" sz="2000" b="1" dirty="0">
                <a:solidFill>
                  <a:srgbClr val="92D050"/>
                </a:solidFill>
              </a:rPr>
              <a:t>Pla de neteja i desinfecció</a:t>
            </a:r>
            <a:r>
              <a:rPr lang="ca-ES" sz="2000" dirty="0">
                <a:solidFill>
                  <a:srgbClr val="92D050"/>
                </a:solidFill>
              </a:rPr>
              <a:t> contemplant cobertura en aquest tema nits, caps de setmana i festius i especificitats per zones neta i bruta, i neteja en situacions d’èxitus de les persones residents, neteja d’habitacions netes destinades a visites de familiars.</a:t>
            </a:r>
            <a:endParaRPr lang="es-ES" sz="2000" dirty="0">
              <a:solidFill>
                <a:srgbClr val="92D050"/>
              </a:solidFill>
            </a:endParaRPr>
          </a:p>
          <a:p>
            <a:pPr marL="0" indent="0">
              <a:buNone/>
            </a:pPr>
            <a:endParaRPr lang="es-ES" dirty="0"/>
          </a:p>
        </p:txBody>
      </p:sp>
      <p:sp>
        <p:nvSpPr>
          <p:cNvPr id="6" name="Rectangle 1">
            <a:extLst>
              <a:ext uri="{FF2B5EF4-FFF2-40B4-BE49-F238E27FC236}">
                <a16:creationId xmlns:a16="http://schemas.microsoft.com/office/drawing/2014/main" xmlns="" id="{7FEA67E7-3773-4158-8879-3C1A0163327A}"/>
              </a:ext>
            </a:extLst>
          </p:cNvPr>
          <p:cNvSpPr>
            <a:spLocks noChangeArrowheads="1"/>
          </p:cNvSpPr>
          <p:nvPr/>
        </p:nvSpPr>
        <p:spPr bwMode="auto">
          <a:xfrm>
            <a:off x="1014566" y="2753740"/>
            <a:ext cx="10162868" cy="2708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ca-ES" altLang="es-E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P</a:t>
            </a:r>
            <a:r>
              <a:rPr kumimoji="0" lang="ca-ES" altLang="es-E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ersonal de neteja d’empresa externa de dilluns a dissabte. Diumenge ho realitza el personal intern.</a:t>
            </a:r>
            <a:endParaRPr kumimoji="0" lang="es-ES" altLang="es-E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ca-ES" altLang="es-E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a-ES" altLang="es-E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La neteja es fa per part de 2 empreses: </a:t>
            </a:r>
            <a:r>
              <a:rPr lang="ca-ES" altLang="es-E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a</a:t>
            </a:r>
            <a:r>
              <a:rPr kumimoji="0" lang="ca-ES" altLang="es-E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mbdues empreses coneixen els protocols de neteja i desinfecció generals i els especials de COVID-19.</a:t>
            </a:r>
          </a:p>
          <a:p>
            <a:pPr marL="0" marR="0" lvl="0" indent="0" algn="just" defTabSz="914400" rtl="0" eaLnBrk="0" fontAlgn="base" latinLnBrk="0" hangingPunct="0">
              <a:lnSpc>
                <a:spcPct val="100000"/>
              </a:lnSpc>
              <a:spcBef>
                <a:spcPct val="0"/>
              </a:spcBef>
              <a:spcAft>
                <a:spcPct val="0"/>
              </a:spcAft>
              <a:buClrTx/>
              <a:buSzTx/>
              <a:buFontTx/>
              <a:buNone/>
              <a:tabLst/>
            </a:pPr>
            <a:r>
              <a:rPr kumimoji="0" lang="ca-ES" altLang="es-E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s-ES" altLang="es-E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a-ES" altLang="es-E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En cas que una de les empreses hagi d’atendre dues zones diferents l’ordre de neteja serà el següent: </a:t>
            </a:r>
            <a:endParaRPr lang="ca-ES" altLang="es-E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altLang="es-E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ca-ES" altLang="es-ES" sz="1600" b="0" i="0" u="none" strike="noStrike" cap="none" normalizeH="0" baseline="0" dirty="0">
                <a:ln>
                  <a:noFill/>
                </a:ln>
                <a:solidFill>
                  <a:srgbClr val="000000"/>
                </a:solidFill>
                <a:effectLst/>
                <a:highlight>
                  <a:srgbClr val="00FF00"/>
                </a:highlight>
                <a:latin typeface="Arial" panose="020B0604020202020204" pitchFamily="34" charset="0"/>
                <a:ea typeface="Times New Roman" panose="02020603050405020304" pitchFamily="18" charset="0"/>
                <a:cs typeface="Arial" panose="020B0604020202020204" pitchFamily="34" charset="0"/>
              </a:rPr>
              <a:t>ZONA VERDA </a:t>
            </a:r>
            <a:r>
              <a:rPr kumimoji="0" lang="ca-ES" altLang="es-E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–&gt; </a:t>
            </a:r>
            <a:r>
              <a:rPr kumimoji="0" lang="ca-ES" altLang="es-ES" sz="1600" b="0" i="0" u="none" strike="noStrike" cap="none" normalizeH="0" baseline="0" dirty="0">
                <a:ln>
                  <a:noFill/>
                </a:ln>
                <a:solidFill>
                  <a:srgbClr val="000000"/>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rPr>
              <a:t>ZONA GROGA </a:t>
            </a:r>
            <a:r>
              <a:rPr kumimoji="0" lang="ca-ES" altLang="es-E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–&gt;</a:t>
            </a:r>
            <a:r>
              <a:rPr kumimoji="0" lang="ca-ES" altLang="es-ES" sz="1600" b="0" i="0" u="none" strike="noStrike" cap="none" normalizeH="0" baseline="0" dirty="0">
                <a:ln>
                  <a:noFill/>
                </a:ln>
                <a:solidFill>
                  <a:srgbClr val="000000"/>
                </a:solidFill>
                <a:effectLst/>
                <a:highlight>
                  <a:srgbClr val="C0C0C0"/>
                </a:highlight>
                <a:latin typeface="Arial" panose="020B0604020202020204" pitchFamily="34" charset="0"/>
                <a:ea typeface="Times New Roman" panose="02020603050405020304" pitchFamily="18" charset="0"/>
                <a:cs typeface="Arial" panose="020B0604020202020204" pitchFamily="34" charset="0"/>
              </a:rPr>
              <a:t> </a:t>
            </a:r>
            <a:r>
              <a:rPr kumimoji="0" lang="ca-ES" altLang="es-ES" sz="1600" b="0" i="0" u="none" strike="noStrike" cap="none" normalizeH="0" baseline="0" dirty="0">
                <a:ln>
                  <a:noFill/>
                </a:ln>
                <a:solidFill>
                  <a:srgbClr val="FFFFFF"/>
                </a:solidFill>
                <a:effectLst/>
                <a:highlight>
                  <a:srgbClr val="FF0000"/>
                </a:highlight>
                <a:latin typeface="Arial" panose="020B0604020202020204" pitchFamily="34" charset="0"/>
                <a:ea typeface="Times New Roman" panose="02020603050405020304" pitchFamily="18" charset="0"/>
                <a:cs typeface="Arial" panose="020B0604020202020204" pitchFamily="34" charset="0"/>
              </a:rPr>
              <a:t>ZONA VERMELLA</a:t>
            </a:r>
            <a:r>
              <a:rPr kumimoji="0" lang="ca-ES" altLang="es-E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–&gt; Sortida de l’edifici</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ES" altLang="es-E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a-ES" altLang="es-E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altLang="es-E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21186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xmlns="" id="{95097382-1364-455B-AE66-2CF8A1F4EA14}"/>
              </a:ext>
            </a:extLst>
          </p:cNvPr>
          <p:cNvGraphicFramePr>
            <a:graphicFrameLocks noGrp="1"/>
          </p:cNvGraphicFramePr>
          <p:nvPr>
            <p:ph idx="1"/>
            <p:extLst>
              <p:ext uri="{D42A27DB-BD31-4B8C-83A1-F6EECF244321}">
                <p14:modId xmlns:p14="http://schemas.microsoft.com/office/powerpoint/2010/main" val="583741497"/>
              </p:ext>
            </p:extLst>
          </p:nvPr>
        </p:nvGraphicFramePr>
        <p:xfrm>
          <a:off x="3128962" y="1239838"/>
          <a:ext cx="5934075" cy="1360488"/>
        </p:xfrm>
        <a:graphic>
          <a:graphicData uri="http://schemas.openxmlformats.org/drawingml/2006/table">
            <a:tbl>
              <a:tblPr firstRow="1" firstCol="1" bandRow="1">
                <a:tableStyleId>{5C22544A-7EE6-4342-B048-85BDC9FD1C3A}</a:tableStyleId>
              </a:tblPr>
              <a:tblGrid>
                <a:gridCol w="1977792">
                  <a:extLst>
                    <a:ext uri="{9D8B030D-6E8A-4147-A177-3AD203B41FA5}">
                      <a16:colId xmlns:a16="http://schemas.microsoft.com/office/drawing/2014/main" xmlns="" val="4131633322"/>
                    </a:ext>
                  </a:extLst>
                </a:gridCol>
                <a:gridCol w="1977792">
                  <a:extLst>
                    <a:ext uri="{9D8B030D-6E8A-4147-A177-3AD203B41FA5}">
                      <a16:colId xmlns:a16="http://schemas.microsoft.com/office/drawing/2014/main" xmlns="" val="3295119048"/>
                    </a:ext>
                  </a:extLst>
                </a:gridCol>
                <a:gridCol w="1978491">
                  <a:extLst>
                    <a:ext uri="{9D8B030D-6E8A-4147-A177-3AD203B41FA5}">
                      <a16:colId xmlns:a16="http://schemas.microsoft.com/office/drawing/2014/main" xmlns="" val="639692941"/>
                    </a:ext>
                  </a:extLst>
                </a:gridCol>
              </a:tblGrid>
              <a:tr h="267150">
                <a:tc>
                  <a:txBody>
                    <a:bodyPr/>
                    <a:lstStyle/>
                    <a:p>
                      <a:pPr algn="ctr">
                        <a:lnSpc>
                          <a:spcPct val="107000"/>
                        </a:lnSpc>
                        <a:spcAft>
                          <a:spcPts val="0"/>
                        </a:spcAft>
                      </a:pPr>
                      <a:r>
                        <a:rPr lang="ca-ES" sz="1100">
                          <a:effectLst/>
                        </a:rPr>
                        <a:t>Empresa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ca-ES" sz="1100" dirty="0">
                          <a:effectLst/>
                        </a:rPr>
                        <a:t>Horari</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ca-ES" sz="1100">
                          <a:effectLst/>
                        </a:rPr>
                        <a:t>Plantes assignades</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649803200"/>
                  </a:ext>
                </a:extLst>
              </a:tr>
              <a:tr h="546669">
                <a:tc>
                  <a:txBody>
                    <a:bodyPr/>
                    <a:lstStyle/>
                    <a:p>
                      <a:pPr algn="just">
                        <a:lnSpc>
                          <a:spcPct val="107000"/>
                        </a:lnSpc>
                        <a:spcAft>
                          <a:spcPts val="0"/>
                        </a:spcAft>
                      </a:pPr>
                      <a:r>
                        <a:rPr lang="ca-ES" sz="1100">
                          <a:effectLst/>
                        </a:rPr>
                        <a:t>Grupo Cant</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ca-ES" sz="1100" dirty="0">
                          <a:effectLst/>
                        </a:rPr>
                        <a:t>De dilluns a dissabte</a:t>
                      </a:r>
                      <a:endParaRPr lang="es-ES" sz="1100" dirty="0">
                        <a:effectLst/>
                      </a:endParaRPr>
                    </a:p>
                    <a:p>
                      <a:pPr algn="just">
                        <a:lnSpc>
                          <a:spcPct val="107000"/>
                        </a:lnSpc>
                        <a:spcAft>
                          <a:spcPts val="0"/>
                        </a:spcAft>
                      </a:pPr>
                      <a:r>
                        <a:rPr lang="ca-ES" sz="1100" dirty="0">
                          <a:effectLst/>
                        </a:rPr>
                        <a:t>De 7 a 13 hores</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ca-ES" sz="1100">
                          <a:effectLst/>
                        </a:rPr>
                        <a:t>Plantes de 0 a 4</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996618180"/>
                  </a:ext>
                </a:extLst>
              </a:tr>
              <a:tr h="546669">
                <a:tc>
                  <a:txBody>
                    <a:bodyPr/>
                    <a:lstStyle/>
                    <a:p>
                      <a:pPr algn="just">
                        <a:lnSpc>
                          <a:spcPct val="107000"/>
                        </a:lnSpc>
                        <a:spcAft>
                          <a:spcPts val="0"/>
                        </a:spcAft>
                      </a:pPr>
                      <a:r>
                        <a:rPr lang="ca-ES" sz="1100">
                          <a:effectLst/>
                        </a:rPr>
                        <a:t>Harmony</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ca-ES" sz="1100">
                          <a:effectLst/>
                        </a:rPr>
                        <a:t>De dilluns a dissabte</a:t>
                      </a:r>
                      <a:endParaRPr lang="es-ES" sz="1100">
                        <a:effectLst/>
                      </a:endParaRPr>
                    </a:p>
                    <a:p>
                      <a:pPr algn="just">
                        <a:lnSpc>
                          <a:spcPct val="107000"/>
                        </a:lnSpc>
                        <a:spcAft>
                          <a:spcPts val="0"/>
                        </a:spcAft>
                      </a:pPr>
                      <a:r>
                        <a:rPr lang="ca-ES" sz="1100">
                          <a:effectLst/>
                        </a:rPr>
                        <a:t>De 10 a 13 hores</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ca-ES" sz="1100" dirty="0">
                          <a:effectLst/>
                        </a:rPr>
                        <a:t>Planta -1, 5 i 6</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249654149"/>
                  </a:ext>
                </a:extLst>
              </a:tr>
            </a:tbl>
          </a:graphicData>
        </a:graphic>
      </p:graphicFrame>
      <p:sp>
        <p:nvSpPr>
          <p:cNvPr id="6" name="Rectángulo 5">
            <a:extLst>
              <a:ext uri="{FF2B5EF4-FFF2-40B4-BE49-F238E27FC236}">
                <a16:creationId xmlns:a16="http://schemas.microsoft.com/office/drawing/2014/main" xmlns="" id="{B8DAA7B0-196A-493C-A029-BCBFBA8039B6}"/>
              </a:ext>
            </a:extLst>
          </p:cNvPr>
          <p:cNvSpPr/>
          <p:nvPr/>
        </p:nvSpPr>
        <p:spPr>
          <a:xfrm>
            <a:off x="3128962" y="4809221"/>
            <a:ext cx="6096000" cy="923330"/>
          </a:xfrm>
          <a:prstGeom prst="rect">
            <a:avLst/>
          </a:prstGeom>
        </p:spPr>
        <p:txBody>
          <a:bodyPr wrap="square">
            <a:spAutoFit/>
          </a:bodyPr>
          <a:lstStyle/>
          <a:p>
            <a:pPr lvl="0" algn="just" defTabSz="914400" eaLnBrk="0" fontAlgn="base" hangingPunct="0">
              <a:spcBef>
                <a:spcPct val="0"/>
              </a:spcBef>
              <a:spcAft>
                <a:spcPct val="0"/>
              </a:spcAft>
            </a:pPr>
            <a:r>
              <a:rPr lang="ca-ES" altLang="es-ES" b="1" dirty="0">
                <a:solidFill>
                  <a:srgbClr val="000000"/>
                </a:solidFill>
                <a:latin typeface="Arial" panose="020B0604020202020204" pitchFamily="34" charset="0"/>
                <a:ea typeface="Times New Roman" panose="02020603050405020304" pitchFamily="18" charset="0"/>
                <a:cs typeface="Arial" panose="020B0604020202020204" pitchFamily="34" charset="0"/>
              </a:rPr>
              <a:t>IMPORTANT. </a:t>
            </a:r>
            <a:r>
              <a:rPr lang="ca-ES" altLang="es-ES" dirty="0">
                <a:solidFill>
                  <a:srgbClr val="000000"/>
                </a:solidFill>
                <a:latin typeface="Arial" panose="020B0604020202020204" pitchFamily="34" charset="0"/>
                <a:ea typeface="Times New Roman" panose="02020603050405020304" pitchFamily="18" charset="0"/>
                <a:cs typeface="Arial" panose="020B0604020202020204" pitchFamily="34" charset="0"/>
              </a:rPr>
              <a:t>L’equip d’atenció directa ventila les habitacions amb assiduïtat i, si la climatologia ho permet, deixa les finestres obertes el màxim de temps possible.</a:t>
            </a:r>
            <a:endParaRPr lang="ca-ES" altLang="es-ES" sz="2800" dirty="0">
              <a:latin typeface="Arial" panose="020B0604020202020204" pitchFamily="34" charset="0"/>
              <a:cs typeface="Arial" panose="020B0604020202020204" pitchFamily="34" charset="0"/>
            </a:endParaRPr>
          </a:p>
        </p:txBody>
      </p:sp>
      <p:sp>
        <p:nvSpPr>
          <p:cNvPr id="7" name="Rectángulo 6">
            <a:extLst>
              <a:ext uri="{FF2B5EF4-FFF2-40B4-BE49-F238E27FC236}">
                <a16:creationId xmlns:a16="http://schemas.microsoft.com/office/drawing/2014/main" xmlns="" id="{20E5BD31-2E1C-4876-A1D6-7A37DC39A3D8}"/>
              </a:ext>
            </a:extLst>
          </p:cNvPr>
          <p:cNvSpPr/>
          <p:nvPr/>
        </p:nvSpPr>
        <p:spPr>
          <a:xfrm>
            <a:off x="3128962" y="3200311"/>
            <a:ext cx="6096000" cy="1200329"/>
          </a:xfrm>
          <a:prstGeom prst="rect">
            <a:avLst/>
          </a:prstGeom>
        </p:spPr>
        <p:txBody>
          <a:bodyPr>
            <a:spAutoFit/>
          </a:bodyPr>
          <a:lstStyle/>
          <a:p>
            <a:pPr algn="just"/>
            <a:r>
              <a:rPr lang="ca-ES" altLang="es-ES" dirty="0">
                <a:solidFill>
                  <a:srgbClr val="000000"/>
                </a:solidFill>
                <a:latin typeface="Arial" panose="020B0604020202020204" pitchFamily="34" charset="0"/>
                <a:ea typeface="Times New Roman" panose="02020603050405020304" pitchFamily="18" charset="0"/>
                <a:cs typeface="Arial" panose="020B0604020202020204" pitchFamily="34" charset="0"/>
              </a:rPr>
              <a:t>Amb la crisi de la COVID-19 s’ha intensificat la higiene de passamans, interruptors, manetes i superfícies (sofàs, taules) amb productes biocides o amb dilució d’aigua i lleixiu</a:t>
            </a:r>
            <a:endParaRPr lang="es-ES" dirty="0"/>
          </a:p>
        </p:txBody>
      </p:sp>
    </p:spTree>
    <p:extLst>
      <p:ext uri="{BB962C8B-B14F-4D97-AF65-F5344CB8AC3E}">
        <p14:creationId xmlns:p14="http://schemas.microsoft.com/office/powerpoint/2010/main" val="129867545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1A95671B-3CC6-4792-9114-B74FAEA224E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Marcador de contenido 3">
            <a:extLst>
              <a:ext uri="{FF2B5EF4-FFF2-40B4-BE49-F238E27FC236}">
                <a16:creationId xmlns:a16="http://schemas.microsoft.com/office/drawing/2014/main" xmlns="" id="{5273F0FB-0263-4359-AE05-A72A2491D8E0}"/>
              </a:ext>
            </a:extLst>
          </p:cNvPr>
          <p:cNvGraphicFramePr>
            <a:graphicFrameLocks/>
          </p:cNvGraphicFramePr>
          <p:nvPr>
            <p:extLst>
              <p:ext uri="{D42A27DB-BD31-4B8C-83A1-F6EECF244321}">
                <p14:modId xmlns:p14="http://schemas.microsoft.com/office/powerpoint/2010/main" val="2455195128"/>
              </p:ext>
            </p:extLst>
          </p:nvPr>
        </p:nvGraphicFramePr>
        <p:xfrm>
          <a:off x="1176864" y="468828"/>
          <a:ext cx="9431867" cy="5920343"/>
        </p:xfrm>
        <a:graphic>
          <a:graphicData uri="http://schemas.openxmlformats.org/drawingml/2006/table">
            <a:tbl>
              <a:tblPr firstRow="1" firstCol="1" bandRow="1"/>
              <a:tblGrid>
                <a:gridCol w="2307453">
                  <a:extLst>
                    <a:ext uri="{9D8B030D-6E8A-4147-A177-3AD203B41FA5}">
                      <a16:colId xmlns:a16="http://schemas.microsoft.com/office/drawing/2014/main" xmlns="" val="31477777"/>
                    </a:ext>
                  </a:extLst>
                </a:gridCol>
                <a:gridCol w="1962931">
                  <a:extLst>
                    <a:ext uri="{9D8B030D-6E8A-4147-A177-3AD203B41FA5}">
                      <a16:colId xmlns:a16="http://schemas.microsoft.com/office/drawing/2014/main" xmlns="" val="3799196445"/>
                    </a:ext>
                  </a:extLst>
                </a:gridCol>
                <a:gridCol w="3000322">
                  <a:extLst>
                    <a:ext uri="{9D8B030D-6E8A-4147-A177-3AD203B41FA5}">
                      <a16:colId xmlns:a16="http://schemas.microsoft.com/office/drawing/2014/main" xmlns="" val="4243686955"/>
                    </a:ext>
                  </a:extLst>
                </a:gridCol>
                <a:gridCol w="2161161">
                  <a:extLst>
                    <a:ext uri="{9D8B030D-6E8A-4147-A177-3AD203B41FA5}">
                      <a16:colId xmlns:a16="http://schemas.microsoft.com/office/drawing/2014/main" xmlns="" val="3622661996"/>
                    </a:ext>
                  </a:extLst>
                </a:gridCol>
              </a:tblGrid>
              <a:tr h="272100">
                <a:tc>
                  <a:txBody>
                    <a:bodyPr/>
                    <a:lstStyle/>
                    <a:p>
                      <a:pPr algn="ctr" fontAlgn="ctr">
                        <a:lnSpc>
                          <a:spcPct val="107000"/>
                        </a:lnSpc>
                        <a:spcBef>
                          <a:spcPts val="0"/>
                        </a:spcBef>
                        <a:spcAft>
                          <a:spcPts val="0"/>
                        </a:spcAft>
                      </a:pPr>
                      <a:r>
                        <a:rPr lang="ca-ES" sz="1400" b="1"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Superfícies</a:t>
                      </a:r>
                      <a:endParaRPr lang="ca-ES" sz="2800" b="0" i="0" u="none" strike="noStrike" dirty="0">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4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ACCIÓ</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4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Freqüència</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4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Operaris</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86745311"/>
                  </a:ext>
                </a:extLst>
              </a:tr>
              <a:tr h="292250">
                <a:tc rowSpan="2">
                  <a:txBody>
                    <a:bodyPr/>
                    <a:lstStyle/>
                    <a:p>
                      <a:pPr algn="ctr" fontAlgn="ctr">
                        <a:lnSpc>
                          <a:spcPct val="107000"/>
                        </a:lnSpc>
                        <a:spcBef>
                          <a:spcPts val="0"/>
                        </a:spcBef>
                        <a:spcAft>
                          <a:spcPts val="0"/>
                        </a:spcAft>
                      </a:pPr>
                      <a: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Manetes i poms de portes i finestres</a:t>
                      </a:r>
                      <a:endParaRPr lang="ca-ES" sz="2800" b="0" i="0" u="none" strike="noStrike" dirty="0">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05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NETEJA</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Diària (De dilluns a dissabte)</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GCant/Harmony</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826200"/>
                  </a:ext>
                </a:extLst>
              </a:tr>
              <a:tr h="292250">
                <a:tc vMerge="1">
                  <a:txBody>
                    <a:bodyPr/>
                    <a:lstStyle/>
                    <a:p>
                      <a:endParaRPr lang="es-ES"/>
                    </a:p>
                  </a:txBody>
                  <a:tcPr/>
                </a:tc>
                <a:tc>
                  <a:txBody>
                    <a:bodyPr/>
                    <a:lstStyle/>
                    <a:p>
                      <a:pPr algn="ctr" fontAlgn="ctr">
                        <a:lnSpc>
                          <a:spcPct val="107000"/>
                        </a:lnSpc>
                        <a:spcBef>
                          <a:spcPts val="0"/>
                        </a:spcBef>
                        <a:spcAft>
                          <a:spcPts val="0"/>
                        </a:spcAft>
                      </a:pPr>
                      <a:r>
                        <a:rPr lang="ca-ES" sz="1050" b="0" i="0" u="none" strike="noStrike" cap="all"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Desinf</a:t>
                      </a:r>
                      <a:endParaRPr lang="ca-ES" sz="2800" b="0" i="0" u="none" strike="noStrike" dirty="0">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Diària (De dilluns a dissabte)</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GCant/Harmony</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79375960"/>
                  </a:ext>
                </a:extLst>
              </a:tr>
              <a:tr h="292250">
                <a:tc rowSpan="2">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Baranes i passamans d’escales i ascensors</a:t>
                      </a:r>
                      <a:endParaRPr lang="ca-ES" sz="2800" b="0" i="0" u="none" strike="noStrike">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05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NETEJA</a:t>
                      </a:r>
                      <a:endParaRPr lang="ca-ES" sz="2800" b="0" i="0" u="none" strike="noStrike" dirty="0">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Diària (De dilluns a dissabte)</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GCant</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70436464"/>
                  </a:ext>
                </a:extLst>
              </a:tr>
              <a:tr h="292250">
                <a:tc vMerge="1">
                  <a:txBody>
                    <a:bodyPr/>
                    <a:lstStyle/>
                    <a:p>
                      <a:endParaRPr lang="es-ES"/>
                    </a:p>
                  </a:txBody>
                  <a:tcPr/>
                </a:tc>
                <a:tc>
                  <a:txBody>
                    <a:bodyPr/>
                    <a:lstStyle/>
                    <a:p>
                      <a:pPr algn="ctr" fontAlgn="ctr">
                        <a:lnSpc>
                          <a:spcPct val="107000"/>
                        </a:lnSpc>
                        <a:spcBef>
                          <a:spcPts val="0"/>
                        </a:spcBef>
                        <a:spcAft>
                          <a:spcPts val="0"/>
                        </a:spcAft>
                      </a:pPr>
                      <a:r>
                        <a:rPr lang="ca-ES" sz="1050" b="0" i="0" u="none" strike="noStrike" cap="all">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Desinf</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Diària (De dilluns a dissabte)</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GCant</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03653287"/>
                  </a:ext>
                </a:extLst>
              </a:tr>
              <a:tr h="272100">
                <a:tc rowSpan="2">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Cadires i bancs</a:t>
                      </a:r>
                      <a:endParaRPr lang="ca-ES" sz="2800" b="0" i="0" u="none" strike="noStrike">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05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NETEJA</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Setmanal</a:t>
                      </a:r>
                      <a:endParaRPr lang="ca-ES" sz="2800" b="0" i="0" u="none" strike="noStrike" dirty="0">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GCant/Harmony</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40875769"/>
                  </a:ext>
                </a:extLst>
              </a:tr>
              <a:tr h="272100">
                <a:tc vMerge="1">
                  <a:txBody>
                    <a:bodyPr/>
                    <a:lstStyle/>
                    <a:p>
                      <a:endParaRPr lang="es-ES"/>
                    </a:p>
                  </a:txBody>
                  <a:tcPr/>
                </a:tc>
                <a:tc>
                  <a:txBody>
                    <a:bodyPr/>
                    <a:lstStyle/>
                    <a:p>
                      <a:pPr algn="ctr" fontAlgn="ctr">
                        <a:lnSpc>
                          <a:spcPct val="107000"/>
                        </a:lnSpc>
                        <a:spcBef>
                          <a:spcPts val="0"/>
                        </a:spcBef>
                        <a:spcAft>
                          <a:spcPts val="0"/>
                        </a:spcAft>
                      </a:pPr>
                      <a:r>
                        <a:rPr lang="ca-ES" sz="1050" b="0" i="0" u="none" strike="noStrike" cap="all">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Desinf</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Setmanal</a:t>
                      </a:r>
                      <a:endParaRPr lang="ca-ES" sz="2800" b="0" i="0" u="none" strike="noStrike" dirty="0">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GCant/Harmony</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69279443"/>
                  </a:ext>
                </a:extLst>
              </a:tr>
              <a:tr h="272100">
                <a:tc>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fontAlgn="ctr">
                        <a:lnSpc>
                          <a:spcPct val="107000"/>
                        </a:lnSpc>
                        <a:spcBef>
                          <a:spcPts val="0"/>
                        </a:spcBef>
                        <a:spcAft>
                          <a:spcPts val="0"/>
                        </a:spcAft>
                      </a:pPr>
                      <a:r>
                        <a:rPr lang="ca-ES" sz="105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fontAlgn="ctr">
                        <a:lnSpc>
                          <a:spcPct val="107000"/>
                        </a:lnSpc>
                        <a:spcBef>
                          <a:spcPts val="0"/>
                        </a:spcBef>
                        <a:spcAft>
                          <a:spcPts val="0"/>
                        </a:spcAft>
                      </a:pPr>
                      <a: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ca-ES" sz="2800" b="0" i="0" u="none" strike="noStrike" dirty="0">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xmlns="" val="1181714963"/>
                  </a:ext>
                </a:extLst>
              </a:tr>
              <a:tr h="292250">
                <a:tc rowSpan="2">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Superfícies a on es prepara el menjar</a:t>
                      </a:r>
                      <a:endParaRPr lang="ca-ES" sz="2800" b="0" i="0" u="none" strike="noStrike">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05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NETEJA</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Diari (De Dilluns a diumenge)</a:t>
                      </a:r>
                      <a:endParaRPr lang="ca-ES" sz="2800" b="0" i="0" u="none" strike="noStrike" dirty="0">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Endermar Càtering</a:t>
                      </a:r>
                      <a:endParaRPr lang="ca-ES" sz="2800" b="0" i="0" u="none" strike="noStrike">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85998786"/>
                  </a:ext>
                </a:extLst>
              </a:tr>
              <a:tr h="292250">
                <a:tc vMerge="1">
                  <a:txBody>
                    <a:bodyPr/>
                    <a:lstStyle/>
                    <a:p>
                      <a:endParaRPr lang="es-ES"/>
                    </a:p>
                  </a:txBody>
                  <a:tcPr/>
                </a:tc>
                <a:tc>
                  <a:txBody>
                    <a:bodyPr/>
                    <a:lstStyle/>
                    <a:p>
                      <a:pPr algn="ctr" fontAlgn="ctr">
                        <a:lnSpc>
                          <a:spcPct val="107000"/>
                        </a:lnSpc>
                        <a:spcBef>
                          <a:spcPts val="0"/>
                        </a:spcBef>
                        <a:spcAft>
                          <a:spcPts val="0"/>
                        </a:spcAft>
                      </a:pPr>
                      <a:r>
                        <a:rPr lang="ca-ES" sz="1050" b="0" i="0" u="none" strike="noStrike" cap="all">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Desinf</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Diari (De Dilluns a diumenge)</a:t>
                      </a:r>
                      <a:endParaRPr lang="ca-ES" sz="2800" b="0" i="0" u="none" strike="noStrike" dirty="0">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extLst>
                  <a:ext uri="{0D108BD9-81ED-4DB2-BD59-A6C34878D82A}">
                    <a16:rowId xmlns:a16="http://schemas.microsoft.com/office/drawing/2014/main" xmlns="" val="836079865"/>
                  </a:ext>
                </a:extLst>
              </a:tr>
              <a:tr h="273886">
                <a:tc rowSpan="2">
                  <a:txBody>
                    <a:bodyPr/>
                    <a:lstStyle/>
                    <a:p>
                      <a:pPr algn="ctr" fontAlgn="ctr">
                        <a:lnSpc>
                          <a:spcPct val="107000"/>
                        </a:lnSpc>
                        <a:spcBef>
                          <a:spcPts val="0"/>
                        </a:spcBef>
                        <a:spcAft>
                          <a:spcPts val="0"/>
                        </a:spcAft>
                      </a:pPr>
                      <a: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Plats, gots, coberts</a:t>
                      </a:r>
                      <a:endParaRPr lang="ca-ES" sz="2800" b="0" i="0" u="none" strike="noStrike" dirty="0">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05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NETEJA</a:t>
                      </a:r>
                      <a:endParaRPr lang="ca-ES" sz="2800" b="0" i="0" u="none" strike="noStrike" dirty="0">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lnSpc>
                          <a:spcPct val="107000"/>
                        </a:lnSpc>
                        <a:spcBef>
                          <a:spcPts val="0"/>
                        </a:spcBef>
                        <a:spcAft>
                          <a:spcPts val="0"/>
                        </a:spcAft>
                      </a:pPr>
                      <a: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 cada Àpat</a:t>
                      </a:r>
                      <a:b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Diari (De Dilluns a diumenge)</a:t>
                      </a:r>
                      <a:endParaRPr lang="ca-ES" sz="2800" b="0" i="0" u="none" strike="noStrike" dirty="0">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Personal FCPC</a:t>
                      </a:r>
                      <a:endParaRPr lang="ca-ES" sz="2800" b="0" i="0" u="none" strike="noStrike">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32012273"/>
                  </a:ext>
                </a:extLst>
              </a:tr>
              <a:tr h="273886">
                <a:tc vMerge="1">
                  <a:txBody>
                    <a:bodyPr/>
                    <a:lstStyle/>
                    <a:p>
                      <a:endParaRPr lang="es-ES"/>
                    </a:p>
                  </a:txBody>
                  <a:tcPr/>
                </a:tc>
                <a:tc>
                  <a:txBody>
                    <a:bodyPr/>
                    <a:lstStyle/>
                    <a:p>
                      <a:pPr algn="ctr" fontAlgn="ctr">
                        <a:lnSpc>
                          <a:spcPct val="107000"/>
                        </a:lnSpc>
                        <a:spcBef>
                          <a:spcPts val="0"/>
                        </a:spcBef>
                        <a:spcAft>
                          <a:spcPts val="0"/>
                        </a:spcAft>
                      </a:pPr>
                      <a:r>
                        <a:rPr lang="ca-ES" sz="1050" b="0" i="0" u="none" strike="noStrike" cap="all"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Desinf</a:t>
                      </a:r>
                      <a:endParaRPr lang="ca-ES" sz="2800" b="0" i="0" u="none" strike="noStrike" dirty="0">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xmlns="" val="3862015654"/>
                  </a:ext>
                </a:extLst>
              </a:tr>
              <a:tr h="539228">
                <a:tc>
                  <a:txBody>
                    <a:bodyPr/>
                    <a:lstStyle/>
                    <a:p>
                      <a:pPr marL="0" marR="0" indent="0" algn="ctr" defTabSz="914400" rtl="0" eaLnBrk="1" fontAlgn="ctr" latinLnBrk="0" hangingPunct="1">
                        <a:lnSpc>
                          <a:spcPct val="107000"/>
                        </a:lnSpc>
                        <a:spcBef>
                          <a:spcPts val="0"/>
                        </a:spcBef>
                        <a:spcAft>
                          <a:spcPts val="0"/>
                        </a:spcAft>
                        <a:buClrTx/>
                        <a:buSzTx/>
                        <a:buFontTx/>
                        <a:buNone/>
                        <a:tabLst/>
                        <a:defRPr/>
                      </a:pPr>
                      <a:r>
                        <a:rPr lang="ca-ES" sz="1400" b="0" i="0" u="none" strike="noStrike"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Font d’aigua</a:t>
                      </a:r>
                      <a:endParaRPr lang="ca-ES" sz="1400" b="0" i="0" u="none" strike="noStrike" dirty="0" smtClean="0">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050" b="0" i="0" u="none" strike="noStrike" dirty="0" smtClean="0">
                          <a:effectLst/>
                          <a:latin typeface="Arial" panose="020B0604020202020204" pitchFamily="34" charset="0"/>
                        </a:rPr>
                        <a:t>NETEJA I DESINFECCIÓ</a:t>
                      </a:r>
                      <a:br>
                        <a:rPr lang="ca-ES" sz="1050" b="0" i="0" u="none" strike="noStrike" dirty="0" smtClean="0">
                          <a:effectLst/>
                          <a:latin typeface="Arial" panose="020B0604020202020204" pitchFamily="34" charset="0"/>
                        </a:rPr>
                      </a:br>
                      <a:r>
                        <a:rPr lang="ca-ES" sz="1050" b="0" i="0" u="none" strike="noStrike" dirty="0" smtClean="0">
                          <a:effectLst/>
                          <a:latin typeface="Arial" panose="020B0604020202020204" pitchFamily="34" charset="0"/>
                        </a:rPr>
                        <a:t>AMB </a:t>
                      </a:r>
                      <a:r>
                        <a:rPr lang="ca-ES" sz="1050" b="0" i="0" u="none" strike="noStrike" dirty="0" err="1" smtClean="0">
                          <a:effectLst/>
                          <a:latin typeface="Arial" panose="020B0604020202020204" pitchFamily="34" charset="0"/>
                        </a:rPr>
                        <a:t>VAPORETTA</a:t>
                      </a:r>
                      <a:endParaRPr lang="ca-ES" sz="1050" b="0" i="0" u="none" strike="noStrike" dirty="0">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7000"/>
                        </a:lnSpc>
                        <a:spcBef>
                          <a:spcPts val="0"/>
                        </a:spcBef>
                        <a:spcAft>
                          <a:spcPts val="0"/>
                        </a:spcAft>
                        <a:buClrTx/>
                        <a:buSzTx/>
                        <a:buFontTx/>
                        <a:buNone/>
                        <a:tabLst/>
                        <a:defRPr/>
                      </a:pPr>
                      <a:r>
                        <a:rPr lang="ca-ES" sz="1400" b="0" i="0" u="none" strike="noStrike"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Diari (De Dilluns a diumenge)</a:t>
                      </a:r>
                      <a:endParaRPr lang="ca-ES" sz="1400" b="0" i="0" u="none" strike="noStrike" dirty="0" smtClean="0">
                        <a:effectLst/>
                        <a:latin typeface="Arial" panose="020B0604020202020204" pitchFamily="34" charset="0"/>
                      </a:endParaRPr>
                    </a:p>
                    <a:p>
                      <a:pPr algn="ctr" fontAlgn="ctr">
                        <a:lnSpc>
                          <a:spcPct val="107000"/>
                        </a:lnSpc>
                        <a:spcBef>
                          <a:spcPts val="0"/>
                        </a:spcBef>
                        <a:spcAft>
                          <a:spcPts val="0"/>
                        </a:spcAft>
                      </a:pPr>
                      <a:r>
                        <a:rPr lang="ca-ES" sz="1400" b="0" i="0" u="none" strike="noStrike" dirty="0" smtClean="0">
                          <a:effectLst/>
                          <a:latin typeface="Arial" panose="020B0604020202020204" pitchFamily="34" charset="0"/>
                        </a:rPr>
                        <a:t>Matí i tarda</a:t>
                      </a:r>
                      <a:endParaRPr lang="ca-ES" sz="1400" b="0" i="0" u="none" strike="noStrike" dirty="0">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7000"/>
                        </a:lnSpc>
                        <a:spcBef>
                          <a:spcPts val="0"/>
                        </a:spcBef>
                        <a:spcAft>
                          <a:spcPts val="0"/>
                        </a:spcAft>
                        <a:buClrTx/>
                        <a:buSzTx/>
                        <a:buFontTx/>
                        <a:buNone/>
                        <a:tabLst/>
                        <a:defRPr/>
                      </a:pPr>
                      <a:r>
                        <a:rPr lang="ca-ES" sz="1400" b="0" i="0" u="none" strike="noStrike"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Personal FCPC</a:t>
                      </a:r>
                      <a:endParaRPr lang="ca-ES" sz="1400" b="0" i="0" u="none" strike="noStrike" dirty="0" smtClean="0">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0567">
                <a:tc rowSpan="2">
                  <a:txBody>
                    <a:bodyPr/>
                    <a:lstStyle/>
                    <a:p>
                      <a:pPr algn="ctr" fontAlgn="ctr">
                        <a:lnSpc>
                          <a:spcPct val="107000"/>
                        </a:lnSpc>
                        <a:spcBef>
                          <a:spcPts val="0"/>
                        </a:spcBef>
                        <a:spcAft>
                          <a:spcPts val="0"/>
                        </a:spcAft>
                      </a:pPr>
                      <a:r>
                        <a:rPr lang="ca-ES" sz="1400" b="0" i="0" u="none" strike="noStrike"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Taules</a:t>
                      </a:r>
                      <a: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ca-ES" sz="2800" b="0" i="0" u="none" strike="noStrike" dirty="0">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05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NETEJA</a:t>
                      </a:r>
                      <a:endParaRPr lang="ca-ES" sz="2800" b="0" i="0" u="none" strike="noStrike" dirty="0">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lnSpc>
                          <a:spcPct val="107000"/>
                        </a:lnSpc>
                        <a:spcBef>
                          <a:spcPts val="0"/>
                        </a:spcBef>
                        <a:spcAft>
                          <a:spcPts val="0"/>
                        </a:spcAft>
                      </a:pPr>
                      <a: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 cada Àpat</a:t>
                      </a:r>
                      <a:b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Diari (De Dilluns a diumenge)</a:t>
                      </a:r>
                      <a:endParaRPr lang="ca-ES" sz="2800" b="0" i="0" u="none" strike="noStrike" dirty="0">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lnSpc>
                          <a:spcPct val="107000"/>
                        </a:lnSpc>
                        <a:spcBef>
                          <a:spcPts val="0"/>
                        </a:spcBef>
                        <a:spcAft>
                          <a:spcPts val="0"/>
                        </a:spcAft>
                      </a:pPr>
                      <a:endParaRPr lang="ca-ES" sz="1400" b="0" i="0" u="none" strike="noStrike"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fontAlgn="ctr">
                        <a:lnSpc>
                          <a:spcPct val="107000"/>
                        </a:lnSpc>
                        <a:spcBef>
                          <a:spcPts val="0"/>
                        </a:spcBef>
                        <a:spcAft>
                          <a:spcPts val="0"/>
                        </a:spcAft>
                      </a:pPr>
                      <a:r>
                        <a:rPr lang="ca-ES" sz="1400" b="0" i="0" u="none" strike="noStrike"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Personal </a:t>
                      </a:r>
                      <a: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FCPC</a:t>
                      </a:r>
                      <a:endParaRPr lang="ca-ES" sz="2800" b="0" i="0" u="none" strike="noStrike" dirty="0">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75291461"/>
                  </a:ext>
                </a:extLst>
              </a:tr>
              <a:tr h="237067">
                <a:tc vMerge="1">
                  <a:txBody>
                    <a:bodyPr/>
                    <a:lstStyle/>
                    <a:p>
                      <a:endParaRPr lang="es-ES"/>
                    </a:p>
                  </a:txBody>
                  <a:tcPr/>
                </a:tc>
                <a:tc>
                  <a:txBody>
                    <a:bodyPr/>
                    <a:lstStyle/>
                    <a:p>
                      <a:pPr algn="ctr" fontAlgn="ctr">
                        <a:lnSpc>
                          <a:spcPct val="107000"/>
                        </a:lnSpc>
                        <a:spcBef>
                          <a:spcPts val="0"/>
                        </a:spcBef>
                        <a:spcAft>
                          <a:spcPts val="0"/>
                        </a:spcAft>
                      </a:pPr>
                      <a:r>
                        <a:rPr lang="ca-ES" sz="1050" b="0" i="0" u="none" strike="noStrike" cap="all"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Desinf</a:t>
                      </a:r>
                      <a:endParaRPr lang="ca-ES" sz="2800" b="0" i="0" u="none" strike="noStrike" dirty="0">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xmlns="" val="41229419"/>
                  </a:ext>
                </a:extLst>
              </a:tr>
              <a:tr h="272100">
                <a:tc>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fontAlgn="ctr">
                        <a:lnSpc>
                          <a:spcPct val="107000"/>
                        </a:lnSpc>
                        <a:spcBef>
                          <a:spcPts val="0"/>
                        </a:spcBef>
                        <a:spcAft>
                          <a:spcPts val="0"/>
                        </a:spcAft>
                      </a:pPr>
                      <a:r>
                        <a:rPr lang="ca-ES" sz="105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fontAlgn="ctr">
                        <a:lnSpc>
                          <a:spcPct val="107000"/>
                        </a:lnSpc>
                        <a:spcBef>
                          <a:spcPts val="0"/>
                        </a:spcBef>
                        <a:spcAft>
                          <a:spcPts val="0"/>
                        </a:spcAft>
                      </a:pPr>
                      <a: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ca-ES" sz="2800" b="0" i="0" u="none" strike="noStrike" dirty="0">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xmlns="" val="2033221019"/>
                  </a:ext>
                </a:extLst>
              </a:tr>
              <a:tr h="198645">
                <a:tc rowSpan="2">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Rentamans</a:t>
                      </a:r>
                      <a:endParaRPr lang="ca-ES" sz="2800" b="0" i="0" u="none" strike="noStrike">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05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NETEJA</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lnSpc>
                          <a:spcPct val="107000"/>
                        </a:lnSpc>
                        <a:spcBef>
                          <a:spcPts val="0"/>
                        </a:spcBef>
                        <a:spcAft>
                          <a:spcPts val="0"/>
                        </a:spcAft>
                      </a:pPr>
                      <a: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Diària (De dilluns a dissabte)</a:t>
                      </a:r>
                      <a:endParaRPr lang="ca-ES" sz="2800" b="0" i="0" u="none" strike="noStrike" dirty="0">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GCant/Harmony</a:t>
                      </a:r>
                      <a:endParaRPr lang="ca-ES" sz="2800" b="0" i="0" u="none" strike="noStrike">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56955750"/>
                  </a:ext>
                </a:extLst>
              </a:tr>
              <a:tr h="198645">
                <a:tc vMerge="1">
                  <a:txBody>
                    <a:bodyPr/>
                    <a:lstStyle/>
                    <a:p>
                      <a:endParaRPr lang="es-ES"/>
                    </a:p>
                  </a:txBody>
                  <a:tcPr/>
                </a:tc>
                <a:tc>
                  <a:txBody>
                    <a:bodyPr/>
                    <a:lstStyle/>
                    <a:p>
                      <a:pPr algn="ctr" fontAlgn="ctr">
                        <a:lnSpc>
                          <a:spcPct val="107000"/>
                        </a:lnSpc>
                        <a:spcBef>
                          <a:spcPts val="0"/>
                        </a:spcBef>
                        <a:spcAft>
                          <a:spcPts val="0"/>
                        </a:spcAft>
                      </a:pPr>
                      <a:r>
                        <a:rPr lang="ca-ES" sz="1050" b="0" i="0" u="none" strike="noStrike" cap="all"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Desinf</a:t>
                      </a:r>
                      <a:endParaRPr lang="ca-ES" sz="2800" b="0" i="0" u="none" strike="noStrike" dirty="0">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xmlns="" val="3587584941"/>
                  </a:ext>
                </a:extLst>
              </a:tr>
              <a:tr h="198645">
                <a:tc rowSpan="2">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Inodor</a:t>
                      </a:r>
                      <a:endParaRPr lang="ca-ES" sz="2800" b="0" i="0" u="none" strike="noStrike">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05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NETEJA</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Diària (De dilluns a dissabte)</a:t>
                      </a:r>
                      <a:endParaRPr lang="ca-ES" sz="2800" b="0" i="0" u="none" strike="noStrike">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lnSpc>
                          <a:spcPct val="107000"/>
                        </a:lnSpc>
                        <a:spcBef>
                          <a:spcPts val="0"/>
                        </a:spcBef>
                        <a:spcAft>
                          <a:spcPts val="0"/>
                        </a:spcAft>
                      </a:pPr>
                      <a:r>
                        <a:rPr lang="ca-ES" sz="1400" b="0" i="0" u="none" strike="noStrike"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GCant</a:t>
                      </a:r>
                      <a: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r>
                        <a:rPr lang="ca-ES" sz="1400" b="0" i="0" u="none" strike="noStrike"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Harmony</a:t>
                      </a:r>
                      <a:endParaRPr lang="ca-ES" sz="2800" b="0" i="0" u="none" strike="noStrike" dirty="0">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82265283"/>
                  </a:ext>
                </a:extLst>
              </a:tr>
              <a:tr h="198645">
                <a:tc vMerge="1">
                  <a:txBody>
                    <a:bodyPr/>
                    <a:lstStyle/>
                    <a:p>
                      <a:endParaRPr lang="es-ES"/>
                    </a:p>
                  </a:txBody>
                  <a:tcPr/>
                </a:tc>
                <a:tc>
                  <a:txBody>
                    <a:bodyPr/>
                    <a:lstStyle/>
                    <a:p>
                      <a:pPr algn="ctr" fontAlgn="ctr">
                        <a:lnSpc>
                          <a:spcPct val="107000"/>
                        </a:lnSpc>
                        <a:spcBef>
                          <a:spcPts val="0"/>
                        </a:spcBef>
                        <a:spcAft>
                          <a:spcPts val="0"/>
                        </a:spcAft>
                      </a:pPr>
                      <a:r>
                        <a:rPr lang="ca-ES" sz="1050" b="0" i="0" u="none" strike="noStrike" cap="all"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Desinf</a:t>
                      </a:r>
                      <a:endParaRPr lang="ca-ES" sz="2800" b="0" i="0" u="none" strike="noStrike" dirty="0">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xmlns="" val="1238732166"/>
                  </a:ext>
                </a:extLst>
              </a:tr>
              <a:tr h="198645">
                <a:tc rowSpan="2">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Cubells brossa</a:t>
                      </a:r>
                      <a:endParaRPr lang="ca-ES" sz="2800" b="0" i="0" u="none" strike="noStrike">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7000"/>
                        </a:lnSpc>
                        <a:spcBef>
                          <a:spcPts val="0"/>
                        </a:spcBef>
                        <a:spcAft>
                          <a:spcPts val="0"/>
                        </a:spcAft>
                      </a:pPr>
                      <a:r>
                        <a:rPr lang="ca-ES" sz="105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NETEJA</a:t>
                      </a:r>
                      <a:endParaRPr lang="ca-ES" sz="2800" b="0" i="0" u="none" strike="noStrike">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lnSpc>
                          <a:spcPct val="107000"/>
                        </a:lnSpc>
                        <a:spcBef>
                          <a:spcPts val="0"/>
                        </a:spcBef>
                        <a:spcAft>
                          <a:spcPts val="0"/>
                        </a:spcAft>
                      </a:pPr>
                      <a:r>
                        <a:rPr lang="ca-ES" sz="14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Setmanal</a:t>
                      </a:r>
                      <a:endParaRPr lang="ca-ES" sz="2800" b="0" i="0" u="none" strike="noStrike">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lnSpc>
                          <a:spcPct val="107000"/>
                        </a:lnSpc>
                        <a:spcBef>
                          <a:spcPts val="0"/>
                        </a:spcBef>
                        <a:spcAft>
                          <a:spcPts val="0"/>
                        </a:spcAft>
                      </a:pPr>
                      <a:r>
                        <a:rPr lang="ca-ES" sz="1400" b="0" i="0" u="none" strike="noStrike"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GCant</a:t>
                      </a:r>
                      <a:r>
                        <a:rPr lang="ca-ES" sz="14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r>
                        <a:rPr lang="ca-ES" sz="1400" b="0" i="0" u="none" strike="noStrike"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Harmony</a:t>
                      </a:r>
                      <a:endParaRPr lang="ca-ES" sz="2800" b="0" i="0" u="none" strike="noStrike" dirty="0">
                        <a:effectLst/>
                        <a:latin typeface="Arial" panose="020B0604020202020204" pitchFamily="34" charset="0"/>
                      </a:endParaRPr>
                    </a:p>
                  </a:txBody>
                  <a:tcPr marL="70909" marR="70909" marT="35454" marB="354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91496343"/>
                  </a:ext>
                </a:extLst>
              </a:tr>
              <a:tr h="198645">
                <a:tc vMerge="1">
                  <a:txBody>
                    <a:bodyPr/>
                    <a:lstStyle/>
                    <a:p>
                      <a:endParaRPr lang="es-ES"/>
                    </a:p>
                  </a:txBody>
                  <a:tcPr/>
                </a:tc>
                <a:tc>
                  <a:txBody>
                    <a:bodyPr/>
                    <a:lstStyle/>
                    <a:p>
                      <a:pPr algn="ctr" fontAlgn="ctr">
                        <a:lnSpc>
                          <a:spcPct val="107000"/>
                        </a:lnSpc>
                        <a:spcBef>
                          <a:spcPts val="0"/>
                        </a:spcBef>
                        <a:spcAft>
                          <a:spcPts val="0"/>
                        </a:spcAft>
                      </a:pPr>
                      <a:r>
                        <a:rPr lang="ca-ES" sz="1050" b="0" i="0" u="none" strike="noStrike" cap="all"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Desinf</a:t>
                      </a:r>
                      <a:endParaRPr lang="ca-ES" sz="2800" b="0" i="0" u="none" strike="noStrike" dirty="0">
                        <a:effectLst/>
                        <a:latin typeface="Arial" panose="020B0604020202020204" pitchFamily="34" charset="0"/>
                      </a:endParaRPr>
                    </a:p>
                  </a:txBody>
                  <a:tcPr marL="53182" marR="53182" marT="73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xmlns="" val="3204044581"/>
                  </a:ext>
                </a:extLst>
              </a:tr>
            </a:tbl>
          </a:graphicData>
        </a:graphic>
      </p:graphicFrame>
    </p:spTree>
    <p:extLst>
      <p:ext uri="{BB962C8B-B14F-4D97-AF65-F5344CB8AC3E}">
        <p14:creationId xmlns:p14="http://schemas.microsoft.com/office/powerpoint/2010/main" val="131070596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340F114E-3864-4F01-B0B8-1A56D7E164AB}"/>
              </a:ext>
            </a:extLst>
          </p:cNvPr>
          <p:cNvSpPr>
            <a:spLocks noGrp="1"/>
          </p:cNvSpPr>
          <p:nvPr>
            <p:ph idx="1"/>
          </p:nvPr>
        </p:nvSpPr>
        <p:spPr>
          <a:xfrm>
            <a:off x="838200" y="969169"/>
            <a:ext cx="10515600" cy="5303044"/>
          </a:xfrm>
        </p:spPr>
        <p:txBody>
          <a:bodyPr>
            <a:normAutofit fontScale="62500" lnSpcReduction="20000"/>
          </a:bodyPr>
          <a:lstStyle/>
          <a:p>
            <a:pPr marL="0" indent="0" algn="just">
              <a:buNone/>
            </a:pPr>
            <a:r>
              <a:rPr lang="ca-ES" b="1" dirty="0"/>
              <a:t>EN CAS DE:</a:t>
            </a:r>
            <a:endParaRPr lang="es-ES" dirty="0"/>
          </a:p>
          <a:p>
            <a:pPr lvl="0" algn="just"/>
            <a:r>
              <a:rPr lang="ca-ES" b="1" dirty="0"/>
              <a:t>RESIDENTS CONFIRMATS DE COVID O AMB SIMPTOMATOLOGIA COMPATIBLE AL COVID-19.</a:t>
            </a:r>
            <a:r>
              <a:rPr lang="ca-ES" dirty="0"/>
              <a:t> S’intensificarà la neteja diària de les seves habitacions i dels banys que utilitzen.</a:t>
            </a:r>
            <a:endParaRPr lang="es-ES" dirty="0"/>
          </a:p>
          <a:p>
            <a:pPr marL="0" indent="0" algn="just">
              <a:buNone/>
            </a:pPr>
            <a:r>
              <a:rPr lang="ca-ES" dirty="0"/>
              <a:t> </a:t>
            </a:r>
            <a:endParaRPr lang="es-ES" dirty="0"/>
          </a:p>
          <a:p>
            <a:pPr lvl="0" algn="just"/>
            <a:r>
              <a:rPr lang="ca-ES" b="1" dirty="0"/>
              <a:t>CAS DE DEFUNCIÓ.</a:t>
            </a:r>
            <a:r>
              <a:rPr lang="ca-ES" dirty="0"/>
              <a:t> Cas de patir una defunció, relacionada o no amb la COVID, es demanarà la desinfecció per part d’empresa especialitzada i es farà una neteja a fons de: bany, armari, parets i matalàs.</a:t>
            </a:r>
          </a:p>
          <a:p>
            <a:pPr lvl="0" algn="just"/>
            <a:endParaRPr lang="es-ES" dirty="0"/>
          </a:p>
          <a:p>
            <a:pPr marL="0" indent="0" algn="just">
              <a:buNone/>
            </a:pPr>
            <a:r>
              <a:rPr lang="ca-ES" b="1" dirty="0"/>
              <a:t>DISPOSITIUS ELECTRÒNICS: </a:t>
            </a:r>
            <a:r>
              <a:rPr lang="ca-ES" dirty="0"/>
              <a:t>L’equip desinfecta diàriament amb alcohol de 96 graus: mòbils, buscapersones, ordinadors, impressores i amb aigua amb lleixiu les zones de treball.</a:t>
            </a:r>
          </a:p>
          <a:p>
            <a:pPr marL="0" indent="0" algn="just">
              <a:buNone/>
            </a:pPr>
            <a:endParaRPr lang="es-ES" dirty="0"/>
          </a:p>
          <a:p>
            <a:pPr marL="0" indent="0" algn="just">
              <a:buNone/>
            </a:pPr>
            <a:r>
              <a:rPr lang="ca-ES" dirty="0"/>
              <a:t>La neteja dels </a:t>
            </a:r>
            <a:r>
              <a:rPr lang="ca-ES" b="1" cap="all" dirty="0"/>
              <a:t>espais reservats per a les visites</a:t>
            </a:r>
            <a:r>
              <a:rPr lang="ca-ES" dirty="0"/>
              <a:t> que es troba a l’exterior, la durà a terme la persona encarregada de supervisar les trobades, desinfectant amb dilució d’aigua amb lleixiu les taules i cadires així com els espais que hagin pogut tocar els familiars o els residents. Tot i això, és d’obligat compliment que les persones que fan visites es netegin les mans i usin mascaretes quirúrgiques i pantalles durant la visita. Amb la col·locació de taules separades 2 metres es controlarà la separació. </a:t>
            </a:r>
          </a:p>
          <a:p>
            <a:pPr marL="0" indent="0" algn="just">
              <a:buNone/>
            </a:pPr>
            <a:endParaRPr lang="es-ES" dirty="0"/>
          </a:p>
          <a:p>
            <a:pPr marL="0" indent="0" algn="just">
              <a:buNone/>
            </a:pPr>
            <a:r>
              <a:rPr lang="ca-ES" b="1" dirty="0" err="1"/>
              <a:t>EPI’s</a:t>
            </a:r>
            <a:r>
              <a:rPr lang="ca-ES" b="1" dirty="0"/>
              <a:t>. </a:t>
            </a:r>
            <a:r>
              <a:rPr lang="ca-ES" dirty="0"/>
              <a:t>Tot el personal de neteja disposa </a:t>
            </a:r>
            <a:r>
              <a:rPr lang="ca-ES" dirty="0" err="1"/>
              <a:t>d’EPIs</a:t>
            </a:r>
            <a:r>
              <a:rPr lang="ca-ES" dirty="0"/>
              <a:t> de protecció, guants i mascaretes per a les </a:t>
            </a:r>
            <a:r>
              <a:rPr lang="ca-ES" cap="all" dirty="0">
                <a:highlight>
                  <a:srgbClr val="00FF00"/>
                </a:highlight>
              </a:rPr>
              <a:t>zones netes</a:t>
            </a:r>
            <a:r>
              <a:rPr lang="ca-ES" dirty="0"/>
              <a:t>. En cas d’haver d’intervenir en una </a:t>
            </a:r>
            <a:r>
              <a:rPr lang="ca-ES" dirty="0">
                <a:highlight>
                  <a:srgbClr val="FFFF00"/>
                </a:highlight>
              </a:rPr>
              <a:t>zona groga </a:t>
            </a:r>
            <a:r>
              <a:rPr lang="ca-ES" dirty="0"/>
              <a:t>o</a:t>
            </a:r>
            <a:r>
              <a:rPr lang="ca-ES" dirty="0">
                <a:highlight>
                  <a:srgbClr val="FF0000"/>
                </a:highlight>
              </a:rPr>
              <a:t> </a:t>
            </a:r>
            <a:r>
              <a:rPr lang="ca-ES" b="1" dirty="0">
                <a:highlight>
                  <a:srgbClr val="FF0000"/>
                </a:highlight>
              </a:rPr>
              <a:t>vermella</a:t>
            </a:r>
            <a:r>
              <a:rPr lang="ca-ES" dirty="0"/>
              <a:t>, se’ls facilita mascareta FFP2 i mono impermeable, que hauran de desinfectar i ventilar al bany reservat a la </a:t>
            </a:r>
            <a:r>
              <a:rPr lang="ca-ES" b="1" dirty="0">
                <a:highlight>
                  <a:srgbClr val="C0C0C0"/>
                </a:highlight>
              </a:rPr>
              <a:t>ZONA BRUTA</a:t>
            </a:r>
            <a:r>
              <a:rPr lang="ca-ES" dirty="0">
                <a:highlight>
                  <a:srgbClr val="C0C0C0"/>
                </a:highlight>
              </a:rPr>
              <a:t> </a:t>
            </a:r>
            <a:r>
              <a:rPr lang="ca-ES" dirty="0"/>
              <a:t>després de cada ús, quedant prohibit l’ús d’aquest equipament en altres espais del centre.</a:t>
            </a:r>
            <a:endParaRPr lang="es-ES" dirty="0"/>
          </a:p>
        </p:txBody>
      </p:sp>
    </p:spTree>
    <p:extLst>
      <p:ext uri="{BB962C8B-B14F-4D97-AF65-F5344CB8AC3E}">
        <p14:creationId xmlns:p14="http://schemas.microsoft.com/office/powerpoint/2010/main" val="382736345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D4BE167-A4D0-46BF-841F-9EDCC8DA9220}"/>
              </a:ext>
            </a:extLst>
          </p:cNvPr>
          <p:cNvSpPr>
            <a:spLocks noGrp="1"/>
          </p:cNvSpPr>
          <p:nvPr>
            <p:ph type="title"/>
          </p:nvPr>
        </p:nvSpPr>
        <p:spPr/>
        <p:txBody>
          <a:bodyPr>
            <a:normAutofit fontScale="90000"/>
          </a:bodyPr>
          <a:lstStyle/>
          <a:p>
            <a:r>
              <a:rPr lang="ca-ES" b="1" dirty="0"/>
              <a:t/>
            </a:r>
            <a:br>
              <a:rPr lang="ca-ES" b="1" dirty="0"/>
            </a:br>
            <a:r>
              <a:rPr lang="ca-ES" sz="3600" b="1" dirty="0">
                <a:solidFill>
                  <a:srgbClr val="92D050"/>
                </a:solidFill>
              </a:rPr>
              <a:t>Circuit accés a subministrament i reposició “material protecció”</a:t>
            </a:r>
            <a:r>
              <a:rPr lang="ca-ES" sz="3600" dirty="0">
                <a:solidFill>
                  <a:srgbClr val="92D050"/>
                </a:solidFill>
              </a:rPr>
              <a:t> tan ordinari com extraordinari (caps de setmana/ festius).</a:t>
            </a:r>
            <a:r>
              <a:rPr lang="es-ES" dirty="0"/>
              <a:t/>
            </a:r>
            <a:br>
              <a:rPr lang="es-ES" dirty="0"/>
            </a:br>
            <a:endParaRPr lang="es-ES" dirty="0"/>
          </a:p>
        </p:txBody>
      </p:sp>
      <p:sp>
        <p:nvSpPr>
          <p:cNvPr id="3" name="Marcador de contenido 2">
            <a:extLst>
              <a:ext uri="{FF2B5EF4-FFF2-40B4-BE49-F238E27FC236}">
                <a16:creationId xmlns:a16="http://schemas.microsoft.com/office/drawing/2014/main" xmlns="" id="{F3361EEB-02A8-4DCA-89FA-A88EA1806BE5}"/>
              </a:ext>
            </a:extLst>
          </p:cNvPr>
          <p:cNvSpPr>
            <a:spLocks noGrp="1"/>
          </p:cNvSpPr>
          <p:nvPr>
            <p:ph idx="1"/>
          </p:nvPr>
        </p:nvSpPr>
        <p:spPr>
          <a:xfrm>
            <a:off x="838200" y="1690689"/>
            <a:ext cx="10515600" cy="4864100"/>
          </a:xfrm>
        </p:spPr>
        <p:txBody>
          <a:bodyPr>
            <a:normAutofit fontScale="92500" lnSpcReduction="20000"/>
          </a:bodyPr>
          <a:lstStyle/>
          <a:p>
            <a:pPr algn="just">
              <a:lnSpc>
                <a:spcPct val="150000"/>
              </a:lnSpc>
            </a:pPr>
            <a:r>
              <a:rPr lang="ca-ES" sz="2000" dirty="0"/>
              <a:t>La direcció tècnica és la responsable de fer la </a:t>
            </a:r>
            <a:r>
              <a:rPr lang="ca-ES" sz="2000" b="1" dirty="0"/>
              <a:t>sol·licitud de material. </a:t>
            </a:r>
            <a:endParaRPr lang="es-ES" sz="2000" dirty="0"/>
          </a:p>
          <a:p>
            <a:pPr algn="just">
              <a:lnSpc>
                <a:spcPct val="150000"/>
              </a:lnSpc>
            </a:pPr>
            <a:r>
              <a:rPr lang="ca-ES" sz="2000" dirty="0"/>
              <a:t>A banda, continuen amb els </a:t>
            </a:r>
            <a:r>
              <a:rPr lang="ca-ES" sz="2000" b="1" dirty="0"/>
              <a:t>proveïdors habituals</a:t>
            </a:r>
            <a:r>
              <a:rPr lang="ca-ES" sz="2000" dirty="0"/>
              <a:t> i altres de nous per a la compra de guants i solució hidroalcohòlica i altres </a:t>
            </a:r>
            <a:r>
              <a:rPr lang="ca-ES" sz="2000" dirty="0" err="1"/>
              <a:t>EPIs</a:t>
            </a:r>
            <a:r>
              <a:rPr lang="ca-ES" sz="2000" dirty="0"/>
              <a:t> que faltin.   </a:t>
            </a:r>
            <a:endParaRPr lang="es-ES" sz="2000" dirty="0"/>
          </a:p>
          <a:p>
            <a:pPr algn="just">
              <a:lnSpc>
                <a:spcPct val="150000"/>
              </a:lnSpc>
            </a:pPr>
            <a:r>
              <a:rPr lang="ca-ES" sz="2000" dirty="0"/>
              <a:t>Un cop arriba el material, es </a:t>
            </a:r>
            <a:r>
              <a:rPr lang="ca-ES" sz="2000" b="1" dirty="0"/>
              <a:t>comprova l’albarà</a:t>
            </a:r>
            <a:r>
              <a:rPr lang="ca-ES" sz="2000" dirty="0"/>
              <a:t> i que el contingut coincideixi amb l’albarà.</a:t>
            </a:r>
            <a:endParaRPr lang="es-ES" sz="2000" dirty="0"/>
          </a:p>
          <a:p>
            <a:pPr algn="just">
              <a:lnSpc>
                <a:spcPct val="150000"/>
              </a:lnSpc>
            </a:pPr>
            <a:r>
              <a:rPr lang="ca-ES" sz="2000" dirty="0"/>
              <a:t>Es torna a </a:t>
            </a:r>
            <a:r>
              <a:rPr lang="ca-ES" sz="2000" b="1" dirty="0"/>
              <a:t>tancar la caixa</a:t>
            </a:r>
            <a:r>
              <a:rPr lang="ca-ES" sz="2000" dirty="0"/>
              <a:t> i es posa un </a:t>
            </a:r>
            <a:r>
              <a:rPr lang="ca-ES" sz="2000" b="1" dirty="0"/>
              <a:t>cartell indicant la data i el contingut</a:t>
            </a:r>
            <a:r>
              <a:rPr lang="ca-ES" sz="2000" dirty="0"/>
              <a:t>.</a:t>
            </a:r>
            <a:endParaRPr lang="es-ES" sz="2000" dirty="0"/>
          </a:p>
          <a:p>
            <a:pPr algn="just">
              <a:lnSpc>
                <a:spcPct val="150000"/>
              </a:lnSpc>
            </a:pPr>
            <a:r>
              <a:rPr lang="ca-ES" sz="2000" dirty="0"/>
              <a:t>Es realitza una </a:t>
            </a:r>
            <a:r>
              <a:rPr lang="ca-ES" sz="2000" b="1" dirty="0"/>
              <a:t>fotografia per a l’inventari</a:t>
            </a:r>
            <a:r>
              <a:rPr lang="ca-ES" sz="2000" dirty="0"/>
              <a:t> i les dades s’incorporen a un </a:t>
            </a:r>
            <a:r>
              <a:rPr lang="ca-ES" sz="2000" b="1" dirty="0" err="1"/>
              <a:t>excel</a:t>
            </a:r>
            <a:r>
              <a:rPr lang="ca-ES" sz="2000" b="1" dirty="0"/>
              <a:t> de control d’estoc</a:t>
            </a:r>
            <a:r>
              <a:rPr lang="ca-ES" sz="2000" dirty="0"/>
              <a:t>.</a:t>
            </a:r>
            <a:endParaRPr lang="es-ES" sz="2000" dirty="0"/>
          </a:p>
          <a:p>
            <a:pPr algn="just">
              <a:lnSpc>
                <a:spcPct val="150000"/>
              </a:lnSpc>
            </a:pPr>
            <a:r>
              <a:rPr lang="ca-ES" sz="2000" dirty="0"/>
              <a:t>Es deixa a una </a:t>
            </a:r>
            <a:r>
              <a:rPr lang="ca-ES" sz="2000" b="1" dirty="0"/>
              <a:t>sala de l’espai d’oficines</a:t>
            </a:r>
            <a:r>
              <a:rPr lang="ca-ES" sz="2000" dirty="0"/>
              <a:t> especialment habilitada com a magatzem de material </a:t>
            </a:r>
            <a:r>
              <a:rPr lang="ca-ES" sz="2000" dirty="0" err="1"/>
              <a:t>d’EPIs</a:t>
            </a:r>
            <a:r>
              <a:rPr lang="ca-ES" sz="2000" dirty="0"/>
              <a:t> de COVID. L’accés a aquest espai està </a:t>
            </a:r>
            <a:r>
              <a:rPr lang="ca-ES" sz="2000" b="1" dirty="0"/>
              <a:t>restringit i vigilat per càmeres</a:t>
            </a:r>
            <a:r>
              <a:rPr lang="ca-ES" sz="2000" dirty="0"/>
              <a:t>.</a:t>
            </a:r>
            <a:endParaRPr lang="es-ES" sz="2000" dirty="0"/>
          </a:p>
          <a:p>
            <a:pPr algn="just">
              <a:lnSpc>
                <a:spcPct val="150000"/>
              </a:lnSpc>
            </a:pPr>
            <a:r>
              <a:rPr lang="ca-ES" sz="2000" dirty="0"/>
              <a:t>Les persones de </a:t>
            </a:r>
            <a:r>
              <a:rPr lang="ca-ES" sz="2000" b="1" dirty="0"/>
              <a:t>l’Equip Multidisciplinari són les responsables principals del control i repartició del material</a:t>
            </a:r>
            <a:r>
              <a:rPr lang="ca-ES" sz="2000" dirty="0"/>
              <a:t>. </a:t>
            </a:r>
            <a:endParaRPr lang="es-ES" sz="2000" dirty="0"/>
          </a:p>
        </p:txBody>
      </p:sp>
    </p:spTree>
    <p:extLst>
      <p:ext uri="{BB962C8B-B14F-4D97-AF65-F5344CB8AC3E}">
        <p14:creationId xmlns:p14="http://schemas.microsoft.com/office/powerpoint/2010/main" val="179988612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9F95DC4C-7268-4E3A-93D9-16F643D9BC13}"/>
              </a:ext>
            </a:extLst>
          </p:cNvPr>
          <p:cNvSpPr>
            <a:spLocks noGrp="1"/>
          </p:cNvSpPr>
          <p:nvPr>
            <p:ph idx="1"/>
          </p:nvPr>
        </p:nvSpPr>
        <p:spPr>
          <a:xfrm>
            <a:off x="838200" y="1100138"/>
            <a:ext cx="10515600" cy="5562600"/>
          </a:xfrm>
        </p:spPr>
        <p:txBody>
          <a:bodyPr>
            <a:normAutofit fontScale="92500" lnSpcReduction="20000"/>
          </a:bodyPr>
          <a:lstStyle/>
          <a:p>
            <a:r>
              <a:rPr lang="ca-ES" sz="2000" dirty="0"/>
              <a:t>Hi ha un </a:t>
            </a:r>
            <a:r>
              <a:rPr lang="ca-ES" sz="2000" b="1" dirty="0"/>
              <a:t>full registre de material </a:t>
            </a:r>
            <a:r>
              <a:rPr lang="ca-ES" sz="2000" dirty="0"/>
              <a:t>amb quin material s’agafa en cada cas: Qui ho agafa, en quina data, què s’agafa, quantes unitats i a qui es destina. Quan </a:t>
            </a:r>
            <a:r>
              <a:rPr lang="ca-ES" sz="2000" b="1" dirty="0"/>
              <a:t>s’obre una nova caixa</a:t>
            </a:r>
            <a:r>
              <a:rPr lang="ca-ES" sz="2000" dirty="0"/>
              <a:t> s’avisa a la resta d’equip multidisciplinari.</a:t>
            </a:r>
          </a:p>
          <a:p>
            <a:endParaRPr lang="es-ES" sz="2000" dirty="0"/>
          </a:p>
          <a:p>
            <a:r>
              <a:rPr lang="ca-ES" sz="2000" dirty="0"/>
              <a:t>Amb aquesta mesura es pretén </a:t>
            </a:r>
            <a:r>
              <a:rPr lang="ca-ES" sz="2000" b="1" dirty="0"/>
              <a:t>evitar l’ús inadequat </a:t>
            </a:r>
            <a:r>
              <a:rPr lang="ca-ES" sz="2000" b="1" dirty="0" err="1"/>
              <a:t>d’EPIs</a:t>
            </a:r>
            <a:r>
              <a:rPr lang="ca-ES" sz="2000" dirty="0"/>
              <a:t>, els quals, tot i tenir-ne, són un </a:t>
            </a:r>
            <a:r>
              <a:rPr lang="ca-ES" sz="2000" b="1" dirty="0"/>
              <a:t>bé escàs i imprescindible per a possibles casos confirmats de COVID.</a:t>
            </a:r>
          </a:p>
          <a:p>
            <a:endParaRPr lang="es-ES" sz="2000" dirty="0"/>
          </a:p>
          <a:p>
            <a:r>
              <a:rPr lang="ca-ES" sz="2000" dirty="0"/>
              <a:t>Es </a:t>
            </a:r>
            <a:r>
              <a:rPr lang="ca-ES" sz="2000" b="1" dirty="0"/>
              <a:t>prioritza el lliurament </a:t>
            </a:r>
            <a:r>
              <a:rPr lang="ca-ES" sz="2000" b="1" dirty="0" err="1"/>
              <a:t>d’</a:t>
            </a:r>
            <a:r>
              <a:rPr lang="ca-ES" sz="2000" b="1" cap="all" dirty="0" err="1"/>
              <a:t>EPIs</a:t>
            </a:r>
            <a:r>
              <a:rPr lang="ca-ES" sz="2000" b="1" cap="all" dirty="0"/>
              <a:t> reutilitzables</a:t>
            </a:r>
            <a:r>
              <a:rPr lang="ca-ES" sz="2000" dirty="0"/>
              <a:t>: Mascaretes de roba per a residents i bates </a:t>
            </a:r>
            <a:r>
              <a:rPr lang="ca-ES" sz="2000" dirty="0" err="1"/>
              <a:t>lavables</a:t>
            </a:r>
            <a:r>
              <a:rPr lang="ca-ES" sz="2000" dirty="0"/>
              <a:t> (Míriam </a:t>
            </a:r>
            <a:r>
              <a:rPr lang="ca-ES" sz="2000" dirty="0" err="1"/>
              <a:t>Ponsa</a:t>
            </a:r>
            <a:r>
              <a:rPr lang="ca-ES" sz="2000" dirty="0"/>
              <a:t>) per tal d’evitar l’excés de residus.</a:t>
            </a:r>
          </a:p>
          <a:p>
            <a:endParaRPr lang="es-ES" sz="2000" dirty="0"/>
          </a:p>
          <a:p>
            <a:r>
              <a:rPr lang="ca-ES" sz="2000" dirty="0"/>
              <a:t>De </a:t>
            </a:r>
            <a:r>
              <a:rPr lang="ca-ES" sz="2000" b="1" dirty="0"/>
              <a:t>forma diària</a:t>
            </a:r>
            <a:r>
              <a:rPr lang="ca-ES" sz="2000" dirty="0"/>
              <a:t> les </a:t>
            </a:r>
            <a:r>
              <a:rPr lang="ca-ES" sz="2000" b="1" u="sng" dirty="0"/>
              <a:t>responsables de torn</a:t>
            </a:r>
            <a:r>
              <a:rPr lang="ca-ES" sz="2000" u="sng" dirty="0"/>
              <a:t> demanen el material</a:t>
            </a:r>
            <a:r>
              <a:rPr lang="ca-ES" sz="2000" dirty="0"/>
              <a:t> que falta a les plantes i al personal, així com aquelles demandes puntuals que puguin sorgir. </a:t>
            </a:r>
          </a:p>
          <a:p>
            <a:endParaRPr lang="es-ES" sz="2000" dirty="0"/>
          </a:p>
          <a:p>
            <a:r>
              <a:rPr lang="ca-ES" sz="2000" dirty="0"/>
              <a:t>El material </a:t>
            </a:r>
            <a:r>
              <a:rPr lang="ca-ES" sz="2000" b="1" u="sng" dirty="0"/>
              <a:t>el lliura alguna persona de l’equip multidisciplinari</a:t>
            </a:r>
            <a:r>
              <a:rPr lang="ca-ES" sz="2000" dirty="0"/>
              <a:t> present al centre tots els dies de la setmana.</a:t>
            </a:r>
          </a:p>
          <a:p>
            <a:endParaRPr lang="es-ES" sz="2000" dirty="0"/>
          </a:p>
          <a:p>
            <a:r>
              <a:rPr lang="ca-ES" sz="2000" dirty="0"/>
              <a:t>En cas de situació d’urgència, el personal de suport ho comunica a l’Equip Multidisciplinari per escrit al xat de </a:t>
            </a:r>
            <a:r>
              <a:rPr lang="ca-ES" sz="2000" dirty="0" err="1"/>
              <a:t>whatsapp</a:t>
            </a:r>
            <a:r>
              <a:rPr lang="ca-ES" sz="2000" dirty="0"/>
              <a:t> indicant que s’ha accedit al material de protecció que han necessitat i enviant una fotografia de l’estat del estoc.</a:t>
            </a:r>
            <a:endParaRPr lang="es-ES" sz="2000" dirty="0"/>
          </a:p>
          <a:p>
            <a:endParaRPr lang="es-ES" sz="2000" dirty="0"/>
          </a:p>
        </p:txBody>
      </p:sp>
    </p:spTree>
    <p:extLst>
      <p:ext uri="{BB962C8B-B14F-4D97-AF65-F5344CB8AC3E}">
        <p14:creationId xmlns:p14="http://schemas.microsoft.com/office/powerpoint/2010/main" val="362637404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CD4CEF3-883A-41DF-B043-CC2109E5B707}"/>
              </a:ext>
            </a:extLst>
          </p:cNvPr>
          <p:cNvSpPr>
            <a:spLocks noGrp="1"/>
          </p:cNvSpPr>
          <p:nvPr>
            <p:ph type="title"/>
          </p:nvPr>
        </p:nvSpPr>
        <p:spPr/>
        <p:txBody>
          <a:bodyPr>
            <a:normAutofit/>
          </a:bodyPr>
          <a:lstStyle/>
          <a:p>
            <a:r>
              <a:rPr lang="ca-ES" sz="3200" b="1" dirty="0">
                <a:solidFill>
                  <a:srgbClr val="92D050"/>
                </a:solidFill>
              </a:rPr>
              <a:t>Definició circuit segur entrega subministres</a:t>
            </a:r>
            <a:r>
              <a:rPr lang="ca-ES" sz="3200" dirty="0">
                <a:solidFill>
                  <a:srgbClr val="92D050"/>
                </a:solidFill>
              </a:rPr>
              <a:t> des del carrer.</a:t>
            </a:r>
            <a:endParaRPr lang="es-ES" sz="3200" dirty="0">
              <a:solidFill>
                <a:srgbClr val="92D050"/>
              </a:solidFill>
            </a:endParaRPr>
          </a:p>
        </p:txBody>
      </p:sp>
      <p:sp>
        <p:nvSpPr>
          <p:cNvPr id="3" name="Marcador de contenido 2">
            <a:extLst>
              <a:ext uri="{FF2B5EF4-FFF2-40B4-BE49-F238E27FC236}">
                <a16:creationId xmlns:a16="http://schemas.microsoft.com/office/drawing/2014/main" xmlns="" id="{A04032D1-319E-43B0-80DF-045C4608E06D}"/>
              </a:ext>
            </a:extLst>
          </p:cNvPr>
          <p:cNvSpPr>
            <a:spLocks noGrp="1"/>
          </p:cNvSpPr>
          <p:nvPr>
            <p:ph idx="1"/>
          </p:nvPr>
        </p:nvSpPr>
        <p:spPr/>
        <p:txBody>
          <a:bodyPr>
            <a:normAutofit fontScale="85000" lnSpcReduction="20000"/>
          </a:bodyPr>
          <a:lstStyle/>
          <a:p>
            <a:pPr lvl="0" fontAlgn="base"/>
            <a:r>
              <a:rPr lang="ca-ES" dirty="0"/>
              <a:t>Els lliuraments es faran a la porta de l’entrada, planta zero, sense contacte físic.</a:t>
            </a:r>
            <a:endParaRPr lang="es-ES" sz="2400" dirty="0"/>
          </a:p>
          <a:p>
            <a:pPr lvl="0" fontAlgn="base"/>
            <a:r>
              <a:rPr lang="ca-ES" dirty="0"/>
              <a:t>Qui </a:t>
            </a:r>
            <a:r>
              <a:rPr lang="ca-ES" dirty="0" err="1"/>
              <a:t>recepciona</a:t>
            </a:r>
            <a:r>
              <a:rPr lang="ca-ES" dirty="0"/>
              <a:t> el material ho fa amb mascareta i guants.</a:t>
            </a:r>
            <a:endParaRPr lang="es-ES" sz="2400" dirty="0"/>
          </a:p>
          <a:p>
            <a:pPr lvl="0" fontAlgn="base"/>
            <a:r>
              <a:rPr lang="ca-ES" dirty="0"/>
              <a:t>L’entrada es ventila amb assiduïtat.</a:t>
            </a:r>
            <a:endParaRPr lang="es-ES" sz="2400" dirty="0"/>
          </a:p>
          <a:p>
            <a:pPr lvl="0" fontAlgn="base"/>
            <a:r>
              <a:rPr lang="ca-ES" dirty="0"/>
              <a:t>Si són caixes pesades es posaran al carro de material i es pujaran a la cuina o a on correspongui. En aquests casos, l’ascensor de la dreta seria la </a:t>
            </a:r>
            <a:r>
              <a:rPr lang="ca-ES" b="1" dirty="0"/>
              <a:t>ZONA DE TRANSFERÈNCIA</a:t>
            </a:r>
            <a:r>
              <a:rPr lang="ca-ES" dirty="0"/>
              <a:t> i el carro no sortiria de l’ascensor. L’Ascensor de la dreta seria desinfectat i el carro també.</a:t>
            </a:r>
            <a:endParaRPr lang="es-ES" sz="2400" dirty="0"/>
          </a:p>
          <a:p>
            <a:pPr lvl="0" fontAlgn="base"/>
            <a:r>
              <a:rPr lang="ca-ES" dirty="0"/>
              <a:t>Les caixes es deixen a l’entrada o es desinfecten abans d’entrar al centre i qui ho fa es renta les mans en acabar.</a:t>
            </a:r>
            <a:endParaRPr lang="es-ES" sz="2400" dirty="0"/>
          </a:p>
          <a:p>
            <a:pPr lvl="0" fontAlgn="base"/>
            <a:r>
              <a:rPr lang="ca-ES" dirty="0"/>
              <a:t>Si hagués de pujar el subministrador:</a:t>
            </a:r>
            <a:endParaRPr lang="es-ES" sz="2400" dirty="0"/>
          </a:p>
          <a:p>
            <a:pPr lvl="3" fontAlgn="base"/>
            <a:r>
              <a:rPr lang="ca-ES" dirty="0"/>
              <a:t>hauria d’anar amb mascareta, guants i peücs, </a:t>
            </a:r>
            <a:endParaRPr lang="es-ES" sz="1600" dirty="0"/>
          </a:p>
          <a:p>
            <a:pPr lvl="3" fontAlgn="base"/>
            <a:r>
              <a:rPr lang="ca-ES" dirty="0"/>
              <a:t>desinfectar-se les mans amb </a:t>
            </a:r>
            <a:r>
              <a:rPr lang="ca-ES" dirty="0" err="1"/>
              <a:t>hidroalcohol</a:t>
            </a:r>
            <a:r>
              <a:rPr lang="ca-ES" dirty="0"/>
              <a:t> abans d’entrar.</a:t>
            </a:r>
            <a:endParaRPr lang="es-ES" sz="1600" dirty="0"/>
          </a:p>
          <a:p>
            <a:pPr lvl="3" fontAlgn="base"/>
            <a:r>
              <a:rPr lang="ca-ES" dirty="0"/>
              <a:t>Igualment, hauria d’anotar el seu nom i telèfon i registrar la febre.</a:t>
            </a:r>
            <a:endParaRPr lang="es-ES" sz="1600" dirty="0"/>
          </a:p>
          <a:p>
            <a:endParaRPr lang="es-ES" dirty="0"/>
          </a:p>
        </p:txBody>
      </p:sp>
    </p:spTree>
    <p:extLst>
      <p:ext uri="{BB962C8B-B14F-4D97-AF65-F5344CB8AC3E}">
        <p14:creationId xmlns:p14="http://schemas.microsoft.com/office/powerpoint/2010/main" val="74978657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F662F9F-5A17-4829-A404-0D780DF865BE}"/>
              </a:ext>
            </a:extLst>
          </p:cNvPr>
          <p:cNvSpPr>
            <a:spLocks noGrp="1"/>
          </p:cNvSpPr>
          <p:nvPr>
            <p:ph type="title"/>
          </p:nvPr>
        </p:nvSpPr>
        <p:spPr>
          <a:xfrm>
            <a:off x="1066800" y="500062"/>
            <a:ext cx="10515600" cy="1325563"/>
          </a:xfrm>
        </p:spPr>
        <p:txBody>
          <a:bodyPr>
            <a:normAutofit fontScale="90000"/>
          </a:bodyPr>
          <a:lstStyle/>
          <a:p>
            <a:r>
              <a:rPr lang="ca-ES" b="1" dirty="0"/>
              <a:t/>
            </a:r>
            <a:br>
              <a:rPr lang="ca-ES" b="1" dirty="0"/>
            </a:br>
            <a:r>
              <a:rPr lang="ca-ES" sz="3100" b="1" dirty="0">
                <a:solidFill>
                  <a:srgbClr val="92D050"/>
                </a:solidFill>
              </a:rPr>
              <a:t>Circuït del menjar de la cuina i el rentat dels estris</a:t>
            </a:r>
            <a:r>
              <a:rPr lang="ca-ES" sz="3100" dirty="0">
                <a:solidFill>
                  <a:srgbClr val="92D050"/>
                </a:solidFill>
              </a:rPr>
              <a:t> amb gestió </a:t>
            </a:r>
            <a:r>
              <a:rPr lang="ca-ES" sz="3100" dirty="0" err="1">
                <a:solidFill>
                  <a:srgbClr val="92D050"/>
                </a:solidFill>
              </a:rPr>
              <a:t>externalitzada</a:t>
            </a:r>
            <a:r>
              <a:rPr lang="ca-ES" sz="3100" dirty="0">
                <a:solidFill>
                  <a:srgbClr val="92D050"/>
                </a:solidFill>
              </a:rPr>
              <a:t>:</a:t>
            </a:r>
            <a:r>
              <a:rPr lang="es-ES" dirty="0"/>
              <a:t/>
            </a:r>
            <a:br>
              <a:rPr lang="es-ES" dirty="0"/>
            </a:br>
            <a:endParaRPr lang="es-ES" dirty="0"/>
          </a:p>
        </p:txBody>
      </p:sp>
      <p:sp>
        <p:nvSpPr>
          <p:cNvPr id="3" name="Marcador de contenido 2">
            <a:extLst>
              <a:ext uri="{FF2B5EF4-FFF2-40B4-BE49-F238E27FC236}">
                <a16:creationId xmlns:a16="http://schemas.microsoft.com/office/drawing/2014/main" xmlns="" id="{2DF85FBF-C5B7-438D-8719-77E3647627B5}"/>
              </a:ext>
            </a:extLst>
          </p:cNvPr>
          <p:cNvSpPr>
            <a:spLocks noGrp="1"/>
          </p:cNvSpPr>
          <p:nvPr>
            <p:ph idx="1"/>
          </p:nvPr>
        </p:nvSpPr>
        <p:spPr>
          <a:xfrm>
            <a:off x="1066800" y="2239962"/>
            <a:ext cx="10515600" cy="4351338"/>
          </a:xfrm>
        </p:spPr>
        <p:txBody>
          <a:bodyPr/>
          <a:lstStyle/>
          <a:p>
            <a:pPr lvl="0"/>
            <a:r>
              <a:rPr lang="ca-ES" dirty="0"/>
              <a:t>Les comandes de l’empresa de càtering arriben només 2 cops per setmana: dilluns i dijous.</a:t>
            </a:r>
            <a:endParaRPr lang="es-ES" dirty="0"/>
          </a:p>
          <a:p>
            <a:pPr lvl="0"/>
            <a:r>
              <a:rPr lang="ca-ES" dirty="0"/>
              <a:t>Les mercaderies es pugen amb el carro per l’ascensor de la dreta, que a continuació és desinfectat.</a:t>
            </a:r>
            <a:endParaRPr lang="es-ES" dirty="0"/>
          </a:p>
          <a:p>
            <a:pPr lvl="0"/>
            <a:r>
              <a:rPr lang="ca-ES" dirty="0"/>
              <a:t>La cuinera desinfectarà els subministraments com estigui marcat als protocols de la seva empresa.</a:t>
            </a:r>
            <a:endParaRPr lang="es-ES" dirty="0"/>
          </a:p>
          <a:p>
            <a:pPr lvl="0"/>
            <a:r>
              <a:rPr lang="ca-ES" b="1" dirty="0"/>
              <a:t>En cap cas</a:t>
            </a:r>
            <a:r>
              <a:rPr lang="ca-ES" dirty="0"/>
              <a:t> el personal de repartiment </a:t>
            </a:r>
            <a:r>
              <a:rPr lang="ca-ES" b="1" dirty="0"/>
              <a:t>no entrarà a la cuina</a:t>
            </a:r>
            <a:r>
              <a:rPr lang="ca-ES" dirty="0"/>
              <a:t>.</a:t>
            </a:r>
            <a:endParaRPr lang="es-ES" dirty="0"/>
          </a:p>
          <a:p>
            <a:endParaRPr lang="es-ES" dirty="0"/>
          </a:p>
        </p:txBody>
      </p:sp>
    </p:spTree>
    <p:extLst>
      <p:ext uri="{BB962C8B-B14F-4D97-AF65-F5344CB8AC3E}">
        <p14:creationId xmlns:p14="http://schemas.microsoft.com/office/powerpoint/2010/main" val="291648411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214AF77-4A2E-4AC9-B314-4D3D97EF85C2}"/>
              </a:ext>
            </a:extLst>
          </p:cNvPr>
          <p:cNvSpPr>
            <a:spLocks noGrp="1"/>
          </p:cNvSpPr>
          <p:nvPr>
            <p:ph type="title"/>
          </p:nvPr>
        </p:nvSpPr>
        <p:spPr/>
        <p:txBody>
          <a:bodyPr>
            <a:normAutofit fontScale="90000"/>
          </a:bodyPr>
          <a:lstStyle/>
          <a:p>
            <a:r>
              <a:rPr lang="ca-ES" dirty="0"/>
              <a:t> </a:t>
            </a:r>
            <a:r>
              <a:rPr lang="es-ES" dirty="0"/>
              <a:t/>
            </a:r>
            <a:br>
              <a:rPr lang="es-ES" dirty="0"/>
            </a:br>
            <a:r>
              <a:rPr lang="ca-ES" sz="3100" b="1" dirty="0">
                <a:solidFill>
                  <a:srgbClr val="92D050"/>
                </a:solidFill>
              </a:rPr>
              <a:t>Planificació de la bugaderia </a:t>
            </a:r>
            <a:r>
              <a:rPr lang="ca-ES" sz="3100" dirty="0">
                <a:solidFill>
                  <a:srgbClr val="92D050"/>
                </a:solidFill>
              </a:rPr>
              <a:t>i el seu circuit tan pel material dels residents com dels professionals, pensant també en circuits zona neta i bruta.</a:t>
            </a:r>
            <a:r>
              <a:rPr lang="es-ES" dirty="0"/>
              <a:t/>
            </a:r>
            <a:br>
              <a:rPr lang="es-ES" dirty="0"/>
            </a:br>
            <a:endParaRPr lang="es-ES" dirty="0"/>
          </a:p>
        </p:txBody>
      </p:sp>
      <p:sp>
        <p:nvSpPr>
          <p:cNvPr id="3" name="Marcador de contenido 2">
            <a:extLst>
              <a:ext uri="{FF2B5EF4-FFF2-40B4-BE49-F238E27FC236}">
                <a16:creationId xmlns:a16="http://schemas.microsoft.com/office/drawing/2014/main" xmlns="" id="{38E72FD4-2096-4C6E-B1FE-3B5FF99A6607}"/>
              </a:ext>
            </a:extLst>
          </p:cNvPr>
          <p:cNvSpPr>
            <a:spLocks noGrp="1"/>
          </p:cNvSpPr>
          <p:nvPr>
            <p:ph idx="1"/>
          </p:nvPr>
        </p:nvSpPr>
        <p:spPr/>
        <p:txBody>
          <a:bodyPr>
            <a:normAutofit fontScale="62500" lnSpcReduction="20000"/>
          </a:bodyPr>
          <a:lstStyle/>
          <a:p>
            <a:pPr marL="0" indent="0">
              <a:buNone/>
            </a:pPr>
            <a:r>
              <a:rPr lang="ca-ES" sz="3200" b="1" dirty="0"/>
              <a:t>PAUTES D’ACTUACIÓ.</a:t>
            </a:r>
            <a:endParaRPr lang="es-ES" sz="2600" dirty="0"/>
          </a:p>
          <a:p>
            <a:pPr lvl="0"/>
            <a:r>
              <a:rPr lang="ca-ES" sz="3200" dirty="0"/>
              <a:t>La majoria de les rentadores i assecadores es faran al torn de nit perquè l’energia és més barata i perquè hi ha més temps per a fer-ho amb qualitat.</a:t>
            </a:r>
            <a:endParaRPr lang="es-ES" sz="2600" dirty="0"/>
          </a:p>
          <a:p>
            <a:pPr lvl="0"/>
            <a:r>
              <a:rPr lang="ca-ES" sz="3200" dirty="0"/>
              <a:t>La roba no s’ha d’espolsar ni abans ni després de posar a la rentadora. </a:t>
            </a:r>
            <a:endParaRPr lang="es-ES" sz="2600" dirty="0"/>
          </a:p>
          <a:p>
            <a:pPr lvl="0"/>
            <a:r>
              <a:rPr lang="ca-ES" sz="3200" b="1" dirty="0"/>
              <a:t>ROBA DE RESIDENTS</a:t>
            </a:r>
            <a:r>
              <a:rPr lang="ca-ES" sz="3200" dirty="0"/>
              <a:t>. Es renta a part de les altres categories i separat per:</a:t>
            </a:r>
            <a:endParaRPr lang="es-ES" sz="2600" dirty="0"/>
          </a:p>
          <a:p>
            <a:pPr lvl="1" fontAlgn="base"/>
            <a:r>
              <a:rPr lang="ca-ES" sz="2600" dirty="0"/>
              <a:t>Roba personal. Es renta a la Llar a 40 graus.</a:t>
            </a:r>
            <a:endParaRPr lang="es-ES" sz="2200" dirty="0"/>
          </a:p>
          <a:p>
            <a:pPr lvl="1" fontAlgn="base"/>
            <a:r>
              <a:rPr lang="ca-ES" sz="2600" dirty="0"/>
              <a:t>Tovalloles. S’envien a la bugaderia.</a:t>
            </a:r>
            <a:endParaRPr lang="es-ES" sz="2200" dirty="0"/>
          </a:p>
          <a:p>
            <a:pPr lvl="1" fontAlgn="base"/>
            <a:r>
              <a:rPr lang="ca-ES" sz="2600" dirty="0"/>
              <a:t>Pitets. Es renten a la Llar a 40 graus, un cop haver estat en remull </a:t>
            </a:r>
            <a:r>
              <a:rPr lang="ca-ES" sz="2600" u="sng" dirty="0"/>
              <a:t>amb lleixiu</a:t>
            </a:r>
            <a:r>
              <a:rPr lang="ca-ES" sz="2600" dirty="0"/>
              <a:t> per treure taques.</a:t>
            </a:r>
            <a:endParaRPr lang="es-ES" sz="2200" dirty="0"/>
          </a:p>
          <a:p>
            <a:pPr lvl="1" fontAlgn="base"/>
            <a:r>
              <a:rPr lang="ca-ES" sz="2600" dirty="0"/>
              <a:t>Llençols s’envien a la Bugaderia. </a:t>
            </a:r>
            <a:endParaRPr lang="es-ES" sz="2200" dirty="0"/>
          </a:p>
          <a:p>
            <a:pPr lvl="1" fontAlgn="base"/>
            <a:r>
              <a:rPr lang="ca-ES" sz="2600" dirty="0"/>
              <a:t>En cas de tenir restes orgàniques primer </a:t>
            </a:r>
            <a:r>
              <a:rPr lang="ca-ES" sz="2600" u="sng" dirty="0"/>
              <a:t>es renten en solitari</a:t>
            </a:r>
            <a:r>
              <a:rPr lang="ca-ES" sz="2600" dirty="0"/>
              <a:t> a la Llar per enviar-ho el màxim de net.</a:t>
            </a:r>
            <a:endParaRPr lang="es-ES" sz="2200" dirty="0"/>
          </a:p>
          <a:p>
            <a:pPr lvl="0" fontAlgn="base"/>
            <a:r>
              <a:rPr lang="ca-ES" sz="3200" b="1" dirty="0"/>
              <a:t>ROBA DEL PERSONAL DE SUPORT.</a:t>
            </a:r>
            <a:endParaRPr lang="es-ES" sz="2600" dirty="0"/>
          </a:p>
          <a:p>
            <a:pPr lvl="1" fontAlgn="base"/>
            <a:r>
              <a:rPr lang="ca-ES" sz="2600" dirty="0"/>
              <a:t>Es renta tota junta i a banda de les altres categories de roba.</a:t>
            </a:r>
            <a:endParaRPr lang="es-ES" sz="2200" dirty="0"/>
          </a:p>
          <a:p>
            <a:pPr lvl="1" fontAlgn="base"/>
            <a:r>
              <a:rPr lang="ca-ES" sz="2600" dirty="0"/>
              <a:t>Es renta a la Llar i a 40 graus.</a:t>
            </a:r>
            <a:endParaRPr lang="es-ES" sz="2200" dirty="0"/>
          </a:p>
          <a:p>
            <a:pPr lvl="1" fontAlgn="base"/>
            <a:r>
              <a:rPr lang="ca-ES" sz="2600" dirty="0"/>
              <a:t>La roba de personal que atén a aïllats es renta a banda.</a:t>
            </a:r>
            <a:endParaRPr lang="es-ES" sz="2200" dirty="0"/>
          </a:p>
          <a:p>
            <a:pPr fontAlgn="base"/>
            <a:r>
              <a:rPr lang="ca-ES" sz="800" dirty="0"/>
              <a:t> </a:t>
            </a:r>
            <a:endParaRPr lang="es-ES" sz="4400" dirty="0"/>
          </a:p>
          <a:p>
            <a:r>
              <a:rPr lang="ca-ES" dirty="0"/>
              <a:t>La Bugaderia </a:t>
            </a:r>
            <a:r>
              <a:rPr lang="ca-ES" dirty="0" err="1"/>
              <a:t>Harmony</a:t>
            </a:r>
            <a:r>
              <a:rPr lang="ca-ES" dirty="0"/>
              <a:t> recull la roba els dilluns - dimecres - divendres (encara que siguin festius).</a:t>
            </a:r>
            <a:endParaRPr lang="es-ES" sz="2400" dirty="0"/>
          </a:p>
        </p:txBody>
      </p:sp>
    </p:spTree>
    <p:extLst>
      <p:ext uri="{BB962C8B-B14F-4D97-AF65-F5344CB8AC3E}">
        <p14:creationId xmlns:p14="http://schemas.microsoft.com/office/powerpoint/2010/main" val="75364839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E3DA7CC-B576-46A8-A702-F0B27945D9BF}"/>
              </a:ext>
            </a:extLst>
          </p:cNvPr>
          <p:cNvSpPr>
            <a:spLocks noGrp="1"/>
          </p:cNvSpPr>
          <p:nvPr>
            <p:ph type="title"/>
          </p:nvPr>
        </p:nvSpPr>
        <p:spPr/>
        <p:txBody>
          <a:bodyPr/>
          <a:lstStyle/>
          <a:p>
            <a:r>
              <a:rPr lang="ca-ES" b="1" dirty="0" err="1"/>
              <a:t>EPI’s</a:t>
            </a:r>
            <a:r>
              <a:rPr lang="ca-ES" b="1" dirty="0"/>
              <a:t>.</a:t>
            </a:r>
            <a:endParaRPr lang="es-ES" dirty="0"/>
          </a:p>
        </p:txBody>
      </p:sp>
      <p:sp>
        <p:nvSpPr>
          <p:cNvPr id="3" name="Marcador de contenido 2">
            <a:extLst>
              <a:ext uri="{FF2B5EF4-FFF2-40B4-BE49-F238E27FC236}">
                <a16:creationId xmlns:a16="http://schemas.microsoft.com/office/drawing/2014/main" xmlns="" id="{1058313B-5EC3-40B2-A559-DB871FA8A178}"/>
              </a:ext>
            </a:extLst>
          </p:cNvPr>
          <p:cNvSpPr>
            <a:spLocks noGrp="1"/>
          </p:cNvSpPr>
          <p:nvPr>
            <p:ph idx="1"/>
          </p:nvPr>
        </p:nvSpPr>
        <p:spPr/>
        <p:txBody>
          <a:bodyPr/>
          <a:lstStyle/>
          <a:p>
            <a:pPr lvl="0"/>
            <a:r>
              <a:rPr lang="ca-ES" dirty="0"/>
              <a:t>La tasca de bugaderia sempre es farà amb els </a:t>
            </a:r>
            <a:r>
              <a:rPr lang="ca-ES" dirty="0" err="1"/>
              <a:t>EPI’s</a:t>
            </a:r>
            <a:r>
              <a:rPr lang="ca-ES" dirty="0"/>
              <a:t> següents </a:t>
            </a:r>
            <a:r>
              <a:rPr lang="ca-ES" dirty="0" err="1"/>
              <a:t>EPI’s</a:t>
            </a:r>
            <a:r>
              <a:rPr lang="ca-ES" dirty="0"/>
              <a:t> posats:</a:t>
            </a:r>
            <a:endParaRPr lang="es-ES" sz="2400" dirty="0"/>
          </a:p>
          <a:p>
            <a:pPr lvl="1"/>
            <a:r>
              <a:rPr lang="ca-ES" dirty="0"/>
              <a:t>Mascareta quirúrgica</a:t>
            </a:r>
            <a:endParaRPr lang="es-ES" sz="2000" dirty="0"/>
          </a:p>
          <a:p>
            <a:pPr lvl="1"/>
            <a:r>
              <a:rPr lang="ca-ES" dirty="0"/>
              <a:t>Guants</a:t>
            </a:r>
            <a:endParaRPr lang="es-ES" sz="2000" dirty="0"/>
          </a:p>
          <a:p>
            <a:pPr lvl="1"/>
            <a:r>
              <a:rPr lang="ca-ES" dirty="0"/>
              <a:t>Ulleres (per evitar ferides de lleixiu o similar)</a:t>
            </a:r>
            <a:endParaRPr lang="es-ES" sz="2000" dirty="0"/>
          </a:p>
          <a:p>
            <a:endParaRPr lang="es-ES" sz="2400" dirty="0"/>
          </a:p>
          <a:p>
            <a:pPr lvl="0"/>
            <a:r>
              <a:rPr lang="ca-ES" b="1" i="1" u="sng" dirty="0"/>
              <a:t>Si hi ha casos sospitosos o positius de COVID</a:t>
            </a:r>
            <a:r>
              <a:rPr lang="ca-ES" dirty="0"/>
              <a:t>, s’hi afegirà:</a:t>
            </a:r>
            <a:endParaRPr lang="es-ES" sz="2400" dirty="0"/>
          </a:p>
          <a:p>
            <a:pPr lvl="1"/>
            <a:r>
              <a:rPr lang="ca-ES" dirty="0"/>
              <a:t>Mascareta FFP2</a:t>
            </a:r>
            <a:endParaRPr lang="es-ES" sz="2000" dirty="0"/>
          </a:p>
          <a:p>
            <a:pPr lvl="1"/>
            <a:r>
              <a:rPr lang="ca-ES" dirty="0"/>
              <a:t>Bata impermeable (Míriam </a:t>
            </a:r>
            <a:r>
              <a:rPr lang="ca-ES" dirty="0" err="1"/>
              <a:t>Ponsa</a:t>
            </a:r>
            <a:r>
              <a:rPr lang="ca-ES" dirty="0"/>
              <a:t>)</a:t>
            </a:r>
            <a:endParaRPr lang="es-ES" sz="2000" dirty="0"/>
          </a:p>
          <a:p>
            <a:r>
              <a:rPr lang="ca-ES" sz="800" dirty="0"/>
              <a:t> </a:t>
            </a:r>
            <a:endParaRPr lang="es-ES" sz="4400" dirty="0"/>
          </a:p>
          <a:p>
            <a:endParaRPr lang="es-ES" dirty="0"/>
          </a:p>
        </p:txBody>
      </p:sp>
    </p:spTree>
    <p:extLst>
      <p:ext uri="{BB962C8B-B14F-4D97-AF65-F5344CB8AC3E}">
        <p14:creationId xmlns:p14="http://schemas.microsoft.com/office/powerpoint/2010/main" val="423554689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AB99831-4407-403A-B24A-0D8E2B4B4A38}"/>
              </a:ext>
            </a:extLst>
          </p:cNvPr>
          <p:cNvSpPr>
            <a:spLocks noGrp="1"/>
          </p:cNvSpPr>
          <p:nvPr>
            <p:ph type="title"/>
          </p:nvPr>
        </p:nvSpPr>
        <p:spPr>
          <a:xfrm>
            <a:off x="1081088" y="500062"/>
            <a:ext cx="10515600" cy="1325563"/>
          </a:xfrm>
        </p:spPr>
        <p:txBody>
          <a:bodyPr>
            <a:normAutofit/>
          </a:bodyPr>
          <a:lstStyle/>
          <a:p>
            <a:r>
              <a:rPr lang="ca-ES" sz="3600" b="1" u="sng" dirty="0">
                <a:solidFill>
                  <a:srgbClr val="FF0000"/>
                </a:solidFill>
              </a:rPr>
              <a:t>SI HI HA CASOS SOSPITOSOS O POSITIUS DE COVID-19</a:t>
            </a:r>
            <a:endParaRPr lang="es-ES" sz="3600" dirty="0">
              <a:solidFill>
                <a:srgbClr val="FF0000"/>
              </a:solidFill>
            </a:endParaRPr>
          </a:p>
        </p:txBody>
      </p:sp>
      <p:sp useBgFill="1">
        <p:nvSpPr>
          <p:cNvPr id="3" name="Marcador de contenido 2">
            <a:extLst>
              <a:ext uri="{FF2B5EF4-FFF2-40B4-BE49-F238E27FC236}">
                <a16:creationId xmlns:a16="http://schemas.microsoft.com/office/drawing/2014/main" xmlns="" id="{CEA0A054-0CDB-46DE-9D8A-3A3537C001A7}"/>
              </a:ext>
            </a:extLst>
          </p:cNvPr>
          <p:cNvSpPr>
            <a:spLocks noGrp="1"/>
          </p:cNvSpPr>
          <p:nvPr>
            <p:ph idx="1"/>
          </p:nvPr>
        </p:nvSpPr>
        <p:spPr>
          <a:ln>
            <a:solidFill>
              <a:srgbClr val="FF0000"/>
            </a:solidFill>
          </a:ln>
        </p:spPr>
        <p:txBody>
          <a:bodyPr>
            <a:normAutofit fontScale="70000" lnSpcReduction="20000"/>
          </a:bodyPr>
          <a:lstStyle/>
          <a:p>
            <a:pPr marL="0" indent="0">
              <a:buNone/>
            </a:pPr>
            <a:endParaRPr lang="es-ES" dirty="0"/>
          </a:p>
          <a:p>
            <a:r>
              <a:rPr lang="ca-ES" dirty="0"/>
              <a:t>La roba sortirà de la planta en una </a:t>
            </a:r>
            <a:r>
              <a:rPr lang="ca-ES" dirty="0">
                <a:highlight>
                  <a:srgbClr val="FF0000"/>
                </a:highlight>
              </a:rPr>
              <a:t>BOSSA 1 </a:t>
            </a:r>
            <a:r>
              <a:rPr lang="ca-ES" dirty="0"/>
              <a:t>i a l’ascensor </a:t>
            </a:r>
            <a:r>
              <a:rPr lang="ca-ES" dirty="0">
                <a:solidFill>
                  <a:srgbClr val="FFC000"/>
                </a:solidFill>
              </a:rPr>
              <a:t>(</a:t>
            </a:r>
            <a:r>
              <a:rPr lang="ca-ES" b="1" dirty="0">
                <a:solidFill>
                  <a:srgbClr val="FFC000"/>
                </a:solidFill>
              </a:rPr>
              <a:t>ZONA DE TRANSFERÈNCIA</a:t>
            </a:r>
            <a:r>
              <a:rPr lang="ca-ES" dirty="0">
                <a:solidFill>
                  <a:srgbClr val="FFC000"/>
                </a:solidFill>
              </a:rPr>
              <a:t>) </a:t>
            </a:r>
            <a:r>
              <a:rPr lang="ca-ES" dirty="0"/>
              <a:t>es passarà a una </a:t>
            </a:r>
            <a:r>
              <a:rPr lang="ca-ES" dirty="0">
                <a:highlight>
                  <a:srgbClr val="00FF00"/>
                </a:highlight>
              </a:rPr>
              <a:t>2a. Bossa Neta.</a:t>
            </a:r>
            <a:endParaRPr lang="es-ES" dirty="0">
              <a:highlight>
                <a:srgbClr val="00FF00"/>
              </a:highlight>
            </a:endParaRPr>
          </a:p>
          <a:p>
            <a:r>
              <a:rPr lang="ca-ES" dirty="0"/>
              <a:t>Sempre que es pugui s’utilitzaran bosses d’escombraries de color </a:t>
            </a:r>
            <a:r>
              <a:rPr lang="ca-ES" dirty="0">
                <a:highlight>
                  <a:srgbClr val="FFFF00"/>
                </a:highlight>
              </a:rPr>
              <a:t>groc</a:t>
            </a:r>
            <a:r>
              <a:rPr lang="ca-ES" dirty="0"/>
              <a:t> i </a:t>
            </a:r>
            <a:r>
              <a:rPr lang="ca-ES" dirty="0">
                <a:highlight>
                  <a:srgbClr val="FF0000"/>
                </a:highlight>
              </a:rPr>
              <a:t>vermell</a:t>
            </a:r>
            <a:r>
              <a:rPr lang="ca-ES" dirty="0"/>
              <a:t> per assenyalar els residus, roba bruta i plats que venen de les </a:t>
            </a:r>
            <a:r>
              <a:rPr lang="ca-ES" b="1" cap="all" dirty="0">
                <a:highlight>
                  <a:srgbClr val="C0C0C0"/>
                </a:highlight>
              </a:rPr>
              <a:t>ZONES BRUTES</a:t>
            </a:r>
            <a:r>
              <a:rPr lang="ca-ES" dirty="0">
                <a:highlight>
                  <a:srgbClr val="C0C0C0"/>
                </a:highlight>
              </a:rPr>
              <a:t> </a:t>
            </a:r>
            <a:r>
              <a:rPr lang="ca-ES" dirty="0"/>
              <a:t>(</a:t>
            </a:r>
            <a:r>
              <a:rPr lang="ca-ES" dirty="0">
                <a:highlight>
                  <a:srgbClr val="FF0000"/>
                </a:highlight>
              </a:rPr>
              <a:t>vermella</a:t>
            </a:r>
            <a:r>
              <a:rPr lang="ca-ES" dirty="0"/>
              <a:t> i </a:t>
            </a:r>
            <a:r>
              <a:rPr lang="ca-ES" dirty="0">
                <a:highlight>
                  <a:srgbClr val="FFFF00"/>
                </a:highlight>
              </a:rPr>
              <a:t>groga</a:t>
            </a:r>
            <a:r>
              <a:rPr lang="ca-ES" dirty="0"/>
              <a:t>).</a:t>
            </a:r>
            <a:endParaRPr lang="es-ES" dirty="0"/>
          </a:p>
          <a:p>
            <a:r>
              <a:rPr lang="ca-ES" dirty="0"/>
              <a:t>La roba dels residents de </a:t>
            </a:r>
            <a:r>
              <a:rPr lang="ca-ES" b="1" dirty="0">
                <a:highlight>
                  <a:srgbClr val="C0C0C0"/>
                </a:highlight>
              </a:rPr>
              <a:t>ZONES BRUTES</a:t>
            </a:r>
            <a:r>
              <a:rPr lang="ca-ES" dirty="0">
                <a:highlight>
                  <a:srgbClr val="C0C0C0"/>
                </a:highlight>
              </a:rPr>
              <a:t> </a:t>
            </a:r>
            <a:r>
              <a:rPr lang="ca-ES" dirty="0"/>
              <a:t>i la del personal que els atén es rentaria en un primer lloc en una rentadora a banda a una temperatura de 60-90 graus.</a:t>
            </a:r>
            <a:endParaRPr lang="es-ES" dirty="0"/>
          </a:p>
          <a:p>
            <a:r>
              <a:rPr lang="ca-ES" dirty="0"/>
              <a:t>La roba es planxarà en un espai diferent que la roba de </a:t>
            </a:r>
            <a:r>
              <a:rPr lang="ca-ES" dirty="0">
                <a:highlight>
                  <a:srgbClr val="00FF00"/>
                </a:highlight>
              </a:rPr>
              <a:t>ZONA NETA </a:t>
            </a:r>
            <a:r>
              <a:rPr lang="ca-ES" dirty="0"/>
              <a:t>i es desinfectarà la planxa si és que no n’hi pot haver 2 planxes diferents.</a:t>
            </a:r>
            <a:endParaRPr lang="es-ES" dirty="0"/>
          </a:p>
          <a:p>
            <a:r>
              <a:rPr lang="ca-ES" dirty="0"/>
              <a:t>Si es tracta de llençols, un cop rentats a la temperatura esmentada, s’assecaran i es ficaran dins d’una bossa per a ser enviats a la bugaderia perquè tornin a rentar-se i siguin convenientment planxats per evitar escares i úlceres per pressió.</a:t>
            </a:r>
            <a:endParaRPr lang="es-ES" dirty="0"/>
          </a:p>
          <a:p>
            <a:r>
              <a:rPr lang="ca-ES" dirty="0"/>
              <a:t>L’ordre de rentat, assecat, planxat i plegat de la roba ha de seguir l’ordre següent:</a:t>
            </a:r>
            <a:endParaRPr lang="es-ES" dirty="0"/>
          </a:p>
          <a:p>
            <a:pPr marL="0" indent="0">
              <a:buNone/>
            </a:pPr>
            <a:r>
              <a:rPr lang="ca-ES" dirty="0"/>
              <a:t>			</a:t>
            </a:r>
            <a:r>
              <a:rPr lang="ca-ES" dirty="0">
                <a:highlight>
                  <a:srgbClr val="00FF00"/>
                </a:highlight>
              </a:rPr>
              <a:t>ZONA VERDA </a:t>
            </a:r>
            <a:r>
              <a:rPr lang="ca-ES" dirty="0"/>
              <a:t>–&gt; </a:t>
            </a:r>
            <a:r>
              <a:rPr lang="ca-ES" dirty="0">
                <a:highlight>
                  <a:srgbClr val="FFFF00"/>
                </a:highlight>
              </a:rPr>
              <a:t>ZONA GROGA </a:t>
            </a:r>
            <a:r>
              <a:rPr lang="ca-ES" dirty="0"/>
              <a:t>–&gt; </a:t>
            </a:r>
            <a:r>
              <a:rPr lang="ca-ES" dirty="0">
                <a:highlight>
                  <a:srgbClr val="FF0000"/>
                </a:highlight>
              </a:rPr>
              <a:t>ZONA VERMELLA</a:t>
            </a:r>
            <a:endParaRPr lang="es-ES" dirty="0">
              <a:highlight>
                <a:srgbClr val="FF0000"/>
              </a:highlight>
            </a:endParaRPr>
          </a:p>
          <a:p>
            <a:endParaRPr lang="es-ES" dirty="0"/>
          </a:p>
        </p:txBody>
      </p:sp>
    </p:spTree>
    <p:extLst>
      <p:ext uri="{BB962C8B-B14F-4D97-AF65-F5344CB8AC3E}">
        <p14:creationId xmlns:p14="http://schemas.microsoft.com/office/powerpoint/2010/main" val="31681144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57F4344-0C46-4A17-ADC0-B3981C46C3E2}"/>
              </a:ext>
            </a:extLst>
          </p:cNvPr>
          <p:cNvSpPr>
            <a:spLocks noGrp="1"/>
          </p:cNvSpPr>
          <p:nvPr>
            <p:ph type="title"/>
          </p:nvPr>
        </p:nvSpPr>
        <p:spPr>
          <a:xfrm>
            <a:off x="1009650" y="622300"/>
            <a:ext cx="10515600" cy="1325563"/>
          </a:xfrm>
        </p:spPr>
        <p:txBody>
          <a:bodyPr>
            <a:normAutofit fontScale="90000"/>
          </a:bodyPr>
          <a:lstStyle/>
          <a:p>
            <a:r>
              <a:rPr lang="ca-ES" sz="3100" dirty="0">
                <a:solidFill>
                  <a:srgbClr val="92D050"/>
                </a:solidFill>
              </a:rPr>
              <a:t>Disponibilitat i distribució </a:t>
            </a:r>
            <a:r>
              <a:rPr lang="ca-ES" sz="3100" b="1" dirty="0">
                <a:solidFill>
                  <a:srgbClr val="92D050"/>
                </a:solidFill>
              </a:rPr>
              <a:t>cartells informatius</a:t>
            </a:r>
            <a:r>
              <a:rPr lang="ca-ES" sz="3100" dirty="0">
                <a:solidFill>
                  <a:srgbClr val="92D050"/>
                </a:solidFill>
              </a:rPr>
              <a:t> i punts de dispensació </a:t>
            </a:r>
            <a:r>
              <a:rPr lang="ca-ES" sz="3100" b="1" cap="all" dirty="0">
                <a:solidFill>
                  <a:srgbClr val="92D050"/>
                </a:solidFill>
              </a:rPr>
              <a:t>solució hidroalcohòlica</a:t>
            </a:r>
            <a:r>
              <a:rPr lang="ca-ES" sz="3100" dirty="0">
                <a:solidFill>
                  <a:srgbClr val="92D050"/>
                </a:solidFill>
              </a:rPr>
              <a:t> accessibles al personal, residents i familiars.</a:t>
            </a:r>
            <a:endParaRPr lang="es-ES" dirty="0"/>
          </a:p>
        </p:txBody>
      </p:sp>
      <p:sp>
        <p:nvSpPr>
          <p:cNvPr id="3" name="Marcador de contenido 2">
            <a:extLst>
              <a:ext uri="{FF2B5EF4-FFF2-40B4-BE49-F238E27FC236}">
                <a16:creationId xmlns:a16="http://schemas.microsoft.com/office/drawing/2014/main" xmlns="" id="{B77A0BDA-AAC7-42F0-BA80-ADDED9B96441}"/>
              </a:ext>
            </a:extLst>
          </p:cNvPr>
          <p:cNvSpPr>
            <a:spLocks noGrp="1"/>
          </p:cNvSpPr>
          <p:nvPr>
            <p:ph idx="1"/>
          </p:nvPr>
        </p:nvSpPr>
        <p:spPr>
          <a:xfrm>
            <a:off x="1676400" y="2141537"/>
            <a:ext cx="10515600" cy="4351338"/>
          </a:xfrm>
        </p:spPr>
        <p:txBody>
          <a:bodyPr/>
          <a:lstStyle/>
          <a:p>
            <a:pPr marL="0" indent="0">
              <a:buNone/>
            </a:pPr>
            <a:r>
              <a:rPr lang="ca-ES" dirty="0"/>
              <a:t>Els cartells oficials del Canal Salut estan situats a:</a:t>
            </a:r>
            <a:endParaRPr lang="es-ES" dirty="0"/>
          </a:p>
          <a:p>
            <a:pPr lvl="0" fontAlgn="base"/>
            <a:r>
              <a:rPr lang="ca-ES" dirty="0"/>
              <a:t>L’entrada de l’edifici.</a:t>
            </a:r>
            <a:endParaRPr lang="es-ES" dirty="0"/>
          </a:p>
          <a:p>
            <a:pPr lvl="0" fontAlgn="base"/>
            <a:r>
              <a:rPr lang="ca-ES" dirty="0"/>
              <a:t>Al cantó del </a:t>
            </a:r>
            <a:r>
              <a:rPr lang="ca-ES" dirty="0" err="1"/>
              <a:t>fitxador</a:t>
            </a:r>
            <a:r>
              <a:rPr lang="ca-ES" dirty="0"/>
              <a:t>.</a:t>
            </a:r>
            <a:endParaRPr lang="es-ES" dirty="0"/>
          </a:p>
          <a:p>
            <a:pPr lvl="0" fontAlgn="base"/>
            <a:r>
              <a:rPr lang="ca-ES" dirty="0"/>
              <a:t>A l’habitació neta per a visites.</a:t>
            </a:r>
            <a:endParaRPr lang="es-ES" dirty="0"/>
          </a:p>
          <a:p>
            <a:pPr lvl="0" fontAlgn="base"/>
            <a:r>
              <a:rPr lang="ca-ES" dirty="0"/>
              <a:t>Al menjador a la zona de taulells.</a:t>
            </a:r>
            <a:endParaRPr lang="es-ES" dirty="0"/>
          </a:p>
          <a:p>
            <a:pPr lvl="0" fontAlgn="base"/>
            <a:r>
              <a:rPr lang="ca-ES" dirty="0"/>
              <a:t>A la zona d’habitacions entre les portes del bany 1 i 2.</a:t>
            </a:r>
            <a:endParaRPr lang="es-ES" dirty="0"/>
          </a:p>
          <a:p>
            <a:pPr lvl="0" fontAlgn="base"/>
            <a:r>
              <a:rPr lang="ca-ES" dirty="0"/>
              <a:t>Als ascensors (2)</a:t>
            </a:r>
            <a:endParaRPr lang="es-ES" dirty="0"/>
          </a:p>
          <a:p>
            <a:endParaRPr lang="es-ES" dirty="0"/>
          </a:p>
        </p:txBody>
      </p:sp>
    </p:spTree>
    <p:extLst>
      <p:ext uri="{BB962C8B-B14F-4D97-AF65-F5344CB8AC3E}">
        <p14:creationId xmlns:p14="http://schemas.microsoft.com/office/powerpoint/2010/main" val="253532591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0D4FB11-64B1-4F18-BF6A-FA95BBCD277B}"/>
              </a:ext>
            </a:extLst>
          </p:cNvPr>
          <p:cNvSpPr>
            <a:spLocks noGrp="1"/>
          </p:cNvSpPr>
          <p:nvPr>
            <p:ph type="title"/>
          </p:nvPr>
        </p:nvSpPr>
        <p:spPr>
          <a:xfrm>
            <a:off x="1123950" y="466725"/>
            <a:ext cx="10515600" cy="1325563"/>
          </a:xfrm>
        </p:spPr>
        <p:txBody>
          <a:bodyPr>
            <a:noAutofit/>
          </a:bodyPr>
          <a:lstStyle/>
          <a:p>
            <a:r>
              <a:rPr lang="ca-ES" sz="2800" dirty="0">
                <a:solidFill>
                  <a:srgbClr val="92D050"/>
                </a:solidFill>
              </a:rPr>
              <a:t>Disponibilitat i distribució </a:t>
            </a:r>
            <a:r>
              <a:rPr lang="ca-ES" sz="2800" b="1" dirty="0">
                <a:solidFill>
                  <a:srgbClr val="92D050"/>
                </a:solidFill>
              </a:rPr>
              <a:t>cartells informatius</a:t>
            </a:r>
            <a:r>
              <a:rPr lang="ca-ES" sz="2800" dirty="0">
                <a:solidFill>
                  <a:srgbClr val="92D050"/>
                </a:solidFill>
              </a:rPr>
              <a:t> i punts d’instruccions d</a:t>
            </a:r>
            <a:r>
              <a:rPr lang="ca-ES" sz="2800" b="1" cap="all" dirty="0">
                <a:solidFill>
                  <a:srgbClr val="92D050"/>
                </a:solidFill>
              </a:rPr>
              <a:t>’higiene de mans</a:t>
            </a:r>
            <a:r>
              <a:rPr lang="ca-ES" sz="2800" dirty="0">
                <a:solidFill>
                  <a:srgbClr val="92D050"/>
                </a:solidFill>
              </a:rPr>
              <a:t> accessibles al personal, residents i familiars</a:t>
            </a:r>
            <a:endParaRPr lang="es-ES" sz="2800" dirty="0">
              <a:solidFill>
                <a:srgbClr val="92D050"/>
              </a:solidFill>
            </a:endParaRPr>
          </a:p>
        </p:txBody>
      </p:sp>
      <p:sp>
        <p:nvSpPr>
          <p:cNvPr id="3" name="Marcador de contenido 2">
            <a:extLst>
              <a:ext uri="{FF2B5EF4-FFF2-40B4-BE49-F238E27FC236}">
                <a16:creationId xmlns:a16="http://schemas.microsoft.com/office/drawing/2014/main" xmlns="" id="{E5B94195-AAB2-44E8-A104-1D59BA5FF787}"/>
              </a:ext>
            </a:extLst>
          </p:cNvPr>
          <p:cNvSpPr>
            <a:spLocks noGrp="1"/>
          </p:cNvSpPr>
          <p:nvPr>
            <p:ph idx="1"/>
          </p:nvPr>
        </p:nvSpPr>
        <p:spPr>
          <a:xfrm>
            <a:off x="1123950" y="2039937"/>
            <a:ext cx="10515600" cy="4351338"/>
          </a:xfrm>
        </p:spPr>
        <p:txBody>
          <a:bodyPr/>
          <a:lstStyle/>
          <a:p>
            <a:pPr marL="0" indent="0">
              <a:buNone/>
            </a:pPr>
            <a:r>
              <a:rPr lang="ca-ES" dirty="0"/>
              <a:t>Els cartells oficials del Canal Salut estan situats a:</a:t>
            </a:r>
            <a:endParaRPr lang="es-ES" dirty="0"/>
          </a:p>
          <a:p>
            <a:pPr lvl="0" fontAlgn="base"/>
            <a:r>
              <a:rPr lang="ca-ES" dirty="0"/>
              <a:t>A tots els banys de l’edifici. (16)</a:t>
            </a:r>
            <a:endParaRPr lang="es-ES" dirty="0"/>
          </a:p>
          <a:p>
            <a:pPr lvl="0" fontAlgn="base"/>
            <a:r>
              <a:rPr lang="ca-ES" dirty="0"/>
              <a:t>A la cuina.</a:t>
            </a:r>
            <a:endParaRPr lang="es-ES" dirty="0"/>
          </a:p>
          <a:p>
            <a:pPr lvl="0" fontAlgn="base"/>
            <a:r>
              <a:rPr lang="ca-ES" dirty="0"/>
              <a:t>A les piques de les zones comunes de les plantes de residents. (3)</a:t>
            </a:r>
            <a:endParaRPr lang="es-ES" dirty="0"/>
          </a:p>
          <a:p>
            <a:pPr lvl="0" fontAlgn="base"/>
            <a:r>
              <a:rPr lang="ca-ES" dirty="0"/>
              <a:t>A les piques de les habitacions de residents. (18)</a:t>
            </a:r>
            <a:endParaRPr lang="es-ES" dirty="0"/>
          </a:p>
          <a:p>
            <a:pPr lvl="0" fontAlgn="base"/>
            <a:r>
              <a:rPr lang="ca-ES" dirty="0"/>
              <a:t>Als ascensors. (2)</a:t>
            </a:r>
            <a:endParaRPr lang="es-ES" dirty="0"/>
          </a:p>
          <a:p>
            <a:endParaRPr lang="es-ES" dirty="0"/>
          </a:p>
        </p:txBody>
      </p:sp>
    </p:spTree>
    <p:extLst>
      <p:ext uri="{BB962C8B-B14F-4D97-AF65-F5344CB8AC3E}">
        <p14:creationId xmlns:p14="http://schemas.microsoft.com/office/powerpoint/2010/main" val="206100292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7DB87D7-A822-4274-A0AA-562BB53DED21}"/>
              </a:ext>
            </a:extLst>
          </p:cNvPr>
          <p:cNvSpPr>
            <a:spLocks noGrp="1"/>
          </p:cNvSpPr>
          <p:nvPr>
            <p:ph type="title"/>
          </p:nvPr>
        </p:nvSpPr>
        <p:spPr/>
        <p:txBody>
          <a:bodyPr>
            <a:normAutofit/>
          </a:bodyPr>
          <a:lstStyle/>
          <a:p>
            <a:r>
              <a:rPr lang="ca-ES" sz="3600" dirty="0">
                <a:solidFill>
                  <a:srgbClr val="92D050"/>
                </a:solidFill>
              </a:rPr>
              <a:t>Disponibilitat de </a:t>
            </a:r>
            <a:r>
              <a:rPr lang="ca-ES" sz="3600" b="1" dirty="0">
                <a:solidFill>
                  <a:srgbClr val="92D050"/>
                </a:solidFill>
              </a:rPr>
              <a:t>sistema de neteja del material i vaixelles</a:t>
            </a:r>
            <a:r>
              <a:rPr lang="ca-ES" sz="3600" dirty="0">
                <a:solidFill>
                  <a:srgbClr val="92D050"/>
                </a:solidFill>
              </a:rPr>
              <a:t> adequat a la COVID-19.</a:t>
            </a:r>
            <a:endParaRPr lang="es-ES" dirty="0"/>
          </a:p>
        </p:txBody>
      </p:sp>
      <p:sp>
        <p:nvSpPr>
          <p:cNvPr id="3" name="Marcador de contenido 2">
            <a:extLst>
              <a:ext uri="{FF2B5EF4-FFF2-40B4-BE49-F238E27FC236}">
                <a16:creationId xmlns:a16="http://schemas.microsoft.com/office/drawing/2014/main" xmlns="" id="{1B254F2C-CA88-4935-8A51-2B0FE039985C}"/>
              </a:ext>
            </a:extLst>
          </p:cNvPr>
          <p:cNvSpPr>
            <a:spLocks noGrp="1"/>
          </p:cNvSpPr>
          <p:nvPr>
            <p:ph idx="1"/>
          </p:nvPr>
        </p:nvSpPr>
        <p:spPr/>
        <p:txBody>
          <a:bodyPr/>
          <a:lstStyle/>
          <a:p>
            <a:pPr lvl="0" fontAlgn="base"/>
            <a:r>
              <a:rPr lang="ca-ES" dirty="0"/>
              <a:t>La pica de la cuina del cantó del rentavaixelles </a:t>
            </a:r>
            <a:r>
              <a:rPr lang="ca-ES" b="1" cap="all" dirty="0"/>
              <a:t>només</a:t>
            </a:r>
            <a:r>
              <a:rPr lang="ca-ES" b="1" dirty="0"/>
              <a:t> servirà per a la vaixella</a:t>
            </a:r>
            <a:r>
              <a:rPr lang="ca-ES" dirty="0"/>
              <a:t> i no s’hi rentaran verdures ni altre matèria primera.</a:t>
            </a:r>
            <a:endParaRPr lang="es-ES" sz="2400" dirty="0"/>
          </a:p>
          <a:p>
            <a:pPr lvl="0" fontAlgn="base"/>
            <a:r>
              <a:rPr lang="ca-ES" dirty="0"/>
              <a:t>Per a la seva neteja es procedeix de la forma següent: </a:t>
            </a:r>
            <a:endParaRPr lang="es-ES" sz="2400" dirty="0"/>
          </a:p>
          <a:p>
            <a:pPr lvl="1" fontAlgn="base"/>
            <a:r>
              <a:rPr lang="ca-ES" dirty="0"/>
              <a:t>Es retiren les restes de menjar.</a:t>
            </a:r>
            <a:endParaRPr lang="es-ES" sz="2000" dirty="0"/>
          </a:p>
          <a:p>
            <a:pPr lvl="1" fontAlgn="base"/>
            <a:r>
              <a:rPr lang="ca-ES" dirty="0"/>
              <a:t>Independentment de la zona a la que pertanyin, </a:t>
            </a:r>
            <a:r>
              <a:rPr lang="ca-ES" b="1" dirty="0"/>
              <a:t>tota la vaixella, gots i coberts es deixen en remull de lleixiu diluït</a:t>
            </a:r>
            <a:r>
              <a:rPr lang="ca-ES" dirty="0"/>
              <a:t> abans d’entrar-ho a la màquina </a:t>
            </a:r>
            <a:r>
              <a:rPr lang="ca-ES" dirty="0" err="1"/>
              <a:t>higienitzadora</a:t>
            </a:r>
            <a:r>
              <a:rPr lang="ca-ES" dirty="0"/>
              <a:t>.</a:t>
            </a:r>
            <a:endParaRPr lang="es-ES" sz="2000" dirty="0"/>
          </a:p>
          <a:p>
            <a:pPr lvl="1" fontAlgn="base"/>
            <a:r>
              <a:rPr lang="ca-ES" dirty="0"/>
              <a:t>Es renten amb normalitat a l’aparell </a:t>
            </a:r>
            <a:r>
              <a:rPr lang="ca-ES" dirty="0" err="1"/>
              <a:t>higienitzador</a:t>
            </a:r>
            <a:r>
              <a:rPr lang="ca-ES" dirty="0"/>
              <a:t>.</a:t>
            </a:r>
            <a:endParaRPr lang="es-ES" sz="2000" dirty="0"/>
          </a:p>
          <a:p>
            <a:pPr lvl="1" fontAlgn="base"/>
            <a:r>
              <a:rPr lang="ca-ES" dirty="0"/>
              <a:t>L’aparell </a:t>
            </a:r>
            <a:r>
              <a:rPr lang="ca-ES" dirty="0" err="1"/>
              <a:t>higienitzador</a:t>
            </a:r>
            <a:r>
              <a:rPr lang="ca-ES" dirty="0"/>
              <a:t> és netejat i desinfectat </a:t>
            </a:r>
            <a:r>
              <a:rPr lang="ca-ES" b="1" dirty="0"/>
              <a:t>després de cada ús</a:t>
            </a:r>
            <a:r>
              <a:rPr lang="ca-ES" dirty="0"/>
              <a:t> i, expressament, </a:t>
            </a:r>
            <a:r>
              <a:rPr lang="ca-ES" b="1" u="sng" dirty="0"/>
              <a:t>SEMPRE</a:t>
            </a:r>
            <a:r>
              <a:rPr lang="ca-ES" dirty="0"/>
              <a:t> després de la vaixella i coberts provinents de </a:t>
            </a:r>
            <a:r>
              <a:rPr lang="ca-ES" dirty="0">
                <a:highlight>
                  <a:srgbClr val="C0C0C0"/>
                </a:highlight>
              </a:rPr>
              <a:t>la </a:t>
            </a:r>
            <a:r>
              <a:rPr lang="ca-ES" b="1" dirty="0">
                <a:highlight>
                  <a:srgbClr val="C0C0C0"/>
                </a:highlight>
              </a:rPr>
              <a:t>ZONA BRUTA</a:t>
            </a:r>
            <a:r>
              <a:rPr lang="ca-ES" dirty="0">
                <a:highlight>
                  <a:srgbClr val="C0C0C0"/>
                </a:highlight>
              </a:rPr>
              <a:t>.</a:t>
            </a:r>
            <a:endParaRPr lang="es-ES" sz="2000" dirty="0">
              <a:highlight>
                <a:srgbClr val="C0C0C0"/>
              </a:highlight>
            </a:endParaRPr>
          </a:p>
          <a:p>
            <a:endParaRPr lang="es-ES" dirty="0"/>
          </a:p>
        </p:txBody>
      </p:sp>
    </p:spTree>
    <p:extLst>
      <p:ext uri="{BB962C8B-B14F-4D97-AF65-F5344CB8AC3E}">
        <p14:creationId xmlns:p14="http://schemas.microsoft.com/office/powerpoint/2010/main" val="320576763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9FA09936-8624-45FC-B4E7-548260CA6520}"/>
              </a:ext>
            </a:extLst>
          </p:cNvPr>
          <p:cNvSpPr>
            <a:spLocks noGrp="1"/>
          </p:cNvSpPr>
          <p:nvPr>
            <p:ph idx="1"/>
          </p:nvPr>
        </p:nvSpPr>
        <p:spPr>
          <a:xfrm>
            <a:off x="838200" y="442913"/>
            <a:ext cx="10515600" cy="5734050"/>
          </a:xfrm>
        </p:spPr>
        <p:txBody>
          <a:bodyPr>
            <a:normAutofit/>
          </a:bodyPr>
          <a:lstStyle/>
          <a:p>
            <a:pPr lvl="0" fontAlgn="base"/>
            <a:r>
              <a:rPr lang="ca-ES" dirty="0"/>
              <a:t>En cas de tenir </a:t>
            </a:r>
            <a:r>
              <a:rPr lang="ca-ES" b="1" dirty="0"/>
              <a:t>Casos Positius o Sospitosos de COVID</a:t>
            </a:r>
            <a:r>
              <a:rPr lang="ca-ES" dirty="0"/>
              <a:t> el </a:t>
            </a:r>
            <a:r>
              <a:rPr lang="ca-ES" b="1" dirty="0"/>
              <a:t>circuit del menjar de les </a:t>
            </a:r>
            <a:r>
              <a:rPr lang="ca-ES" b="1" dirty="0">
                <a:highlight>
                  <a:srgbClr val="C0C0C0"/>
                </a:highlight>
              </a:rPr>
              <a:t>ZONES BRUTES</a:t>
            </a:r>
            <a:r>
              <a:rPr lang="ca-ES" dirty="0">
                <a:highlight>
                  <a:srgbClr val="C0C0C0"/>
                </a:highlight>
              </a:rPr>
              <a:t> </a:t>
            </a:r>
            <a:r>
              <a:rPr lang="ca-ES" dirty="0"/>
              <a:t>serà de la manera següent:</a:t>
            </a:r>
          </a:p>
          <a:p>
            <a:pPr lvl="0" fontAlgn="base"/>
            <a:endParaRPr lang="es-ES" sz="2400" dirty="0"/>
          </a:p>
          <a:p>
            <a:pPr lvl="1" fontAlgn="base"/>
            <a:r>
              <a:rPr lang="ca-ES" dirty="0"/>
              <a:t>Es procurarà utilitzar vaixelles d’un sol ús.</a:t>
            </a:r>
          </a:p>
          <a:p>
            <a:pPr marL="457200" lvl="1" indent="0" fontAlgn="base">
              <a:buNone/>
            </a:pPr>
            <a:endParaRPr lang="es-ES" sz="2000" dirty="0"/>
          </a:p>
          <a:p>
            <a:pPr lvl="1" fontAlgn="base"/>
            <a:r>
              <a:rPr lang="ca-ES" dirty="0"/>
              <a:t>Si no és possible i s’han de rentar els plats, se seguirà el procediment següent: </a:t>
            </a:r>
            <a:endParaRPr lang="es-ES" sz="2000" dirty="0"/>
          </a:p>
          <a:p>
            <a:pPr lvl="2" fontAlgn="base"/>
            <a:r>
              <a:rPr lang="ca-ES" dirty="0"/>
              <a:t>Donat que no és possible separar els circuits des de la cuina a </a:t>
            </a:r>
            <a:r>
              <a:rPr lang="ca-ES" dirty="0">
                <a:highlight>
                  <a:srgbClr val="C0C0C0"/>
                </a:highlight>
              </a:rPr>
              <a:t>la </a:t>
            </a:r>
            <a:r>
              <a:rPr lang="ca-ES" b="1" dirty="0">
                <a:highlight>
                  <a:srgbClr val="C0C0C0"/>
                </a:highlight>
              </a:rPr>
              <a:t>ZONA BRUTA</a:t>
            </a:r>
            <a:r>
              <a:rPr lang="ca-ES" dirty="0">
                <a:highlight>
                  <a:srgbClr val="C0C0C0"/>
                </a:highlight>
              </a:rPr>
              <a:t> </a:t>
            </a:r>
            <a:r>
              <a:rPr lang="ca-ES" dirty="0"/>
              <a:t>i la </a:t>
            </a:r>
            <a:r>
              <a:rPr lang="ca-ES" dirty="0">
                <a:highlight>
                  <a:srgbClr val="00FF00"/>
                </a:highlight>
              </a:rPr>
              <a:t>ZONA NETA</a:t>
            </a:r>
            <a:r>
              <a:rPr lang="ca-ES" dirty="0"/>
              <a:t>, l’ascensor de la dreta farà la funció de </a:t>
            </a:r>
            <a:r>
              <a:rPr lang="ca-ES" b="1" dirty="0">
                <a:solidFill>
                  <a:srgbClr val="FFC000"/>
                </a:solidFill>
              </a:rPr>
              <a:t>ZONA DE TRANSFERÈNCIA</a:t>
            </a:r>
            <a:r>
              <a:rPr lang="ca-ES" dirty="0"/>
              <a:t>.</a:t>
            </a:r>
            <a:endParaRPr lang="es-ES" sz="1800" dirty="0"/>
          </a:p>
          <a:p>
            <a:pPr lvl="2" fontAlgn="base"/>
            <a:r>
              <a:rPr lang="ca-ES" dirty="0"/>
              <a:t>El menjar es pujarà des de la planta 2, sempre </a:t>
            </a:r>
            <a:r>
              <a:rPr lang="ca-ES" dirty="0">
                <a:highlight>
                  <a:srgbClr val="00FF00"/>
                </a:highlight>
              </a:rPr>
              <a:t>ZONA NETA</a:t>
            </a:r>
            <a:r>
              <a:rPr lang="ca-ES" dirty="0"/>
              <a:t>, amb un carro per l’ascensor de la DRETA en safates tapades. </a:t>
            </a:r>
            <a:endParaRPr lang="es-ES" sz="1800" dirty="0"/>
          </a:p>
          <a:p>
            <a:pPr lvl="2" fontAlgn="base"/>
            <a:r>
              <a:rPr lang="ca-ES" dirty="0"/>
              <a:t>Quan arribi a la planta que </a:t>
            </a:r>
            <a:r>
              <a:rPr lang="ca-ES" dirty="0">
                <a:highlight>
                  <a:srgbClr val="C0C0C0"/>
                </a:highlight>
              </a:rPr>
              <a:t>és </a:t>
            </a:r>
            <a:r>
              <a:rPr lang="ca-ES" b="1" dirty="0">
                <a:highlight>
                  <a:srgbClr val="C0C0C0"/>
                </a:highlight>
              </a:rPr>
              <a:t>ZONA BRUTA</a:t>
            </a:r>
            <a:r>
              <a:rPr lang="ca-ES" dirty="0"/>
              <a:t> (</a:t>
            </a:r>
            <a:r>
              <a:rPr lang="ca-ES" dirty="0">
                <a:highlight>
                  <a:srgbClr val="FF0000"/>
                </a:highlight>
              </a:rPr>
              <a:t>vermella</a:t>
            </a:r>
            <a:r>
              <a:rPr lang="ca-ES" dirty="0"/>
              <a:t> o </a:t>
            </a:r>
            <a:r>
              <a:rPr lang="ca-ES" dirty="0">
                <a:highlight>
                  <a:srgbClr val="FFFF00"/>
                </a:highlight>
              </a:rPr>
              <a:t>groga</a:t>
            </a:r>
            <a:r>
              <a:rPr lang="ca-ES" dirty="0"/>
              <a:t>), el personal d’aquella planta traurà tot el menjar i el traspassarà a un carro de </a:t>
            </a:r>
            <a:r>
              <a:rPr lang="ca-ES" b="1" dirty="0">
                <a:highlight>
                  <a:srgbClr val="C0C0C0"/>
                </a:highlight>
              </a:rPr>
              <a:t>ZONA BRUTA</a:t>
            </a:r>
            <a:r>
              <a:rPr lang="ca-ES" dirty="0"/>
              <a:t>. </a:t>
            </a:r>
            <a:r>
              <a:rPr lang="ca-ES" b="1" dirty="0"/>
              <a:t>Aquest carro no podrà moure’s de la planta.</a:t>
            </a:r>
          </a:p>
          <a:p>
            <a:pPr lvl="2" fontAlgn="base"/>
            <a:endParaRPr lang="es-ES" sz="1800" dirty="0"/>
          </a:p>
          <a:p>
            <a:endParaRPr lang="es-ES" dirty="0"/>
          </a:p>
        </p:txBody>
      </p:sp>
    </p:spTree>
    <p:extLst>
      <p:ext uri="{BB962C8B-B14F-4D97-AF65-F5344CB8AC3E}">
        <p14:creationId xmlns:p14="http://schemas.microsoft.com/office/powerpoint/2010/main" val="294631767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2301EC72-8C0E-4012-B30A-AFE74396E194}"/>
              </a:ext>
            </a:extLst>
          </p:cNvPr>
          <p:cNvSpPr>
            <a:spLocks noGrp="1"/>
          </p:cNvSpPr>
          <p:nvPr>
            <p:ph idx="1"/>
          </p:nvPr>
        </p:nvSpPr>
        <p:spPr>
          <a:xfrm>
            <a:off x="528710" y="835782"/>
            <a:ext cx="10515600" cy="5712729"/>
          </a:xfrm>
        </p:spPr>
        <p:txBody>
          <a:bodyPr>
            <a:normAutofit lnSpcReduction="10000"/>
          </a:bodyPr>
          <a:lstStyle/>
          <a:p>
            <a:pPr lvl="2" fontAlgn="base"/>
            <a:r>
              <a:rPr lang="ca-ES" sz="2400" dirty="0"/>
              <a:t>Un cop acabat el menjar, a l’office de la planta es netejaran els plats amb dilució de lleixiu i es ficaran en bosses de plàstic indicant que venen de </a:t>
            </a:r>
            <a:r>
              <a:rPr lang="ca-ES" sz="2400" b="1" cap="all" dirty="0">
                <a:highlight>
                  <a:srgbClr val="C0C0C0"/>
                </a:highlight>
              </a:rPr>
              <a:t>zona BRUTA</a:t>
            </a:r>
            <a:r>
              <a:rPr lang="ca-ES" sz="2400" dirty="0">
                <a:highlight>
                  <a:srgbClr val="C0C0C0"/>
                </a:highlight>
              </a:rPr>
              <a:t> </a:t>
            </a:r>
            <a:r>
              <a:rPr lang="ca-ES" sz="2400" dirty="0">
                <a:highlight>
                  <a:srgbClr val="FF0000"/>
                </a:highlight>
              </a:rPr>
              <a:t>(vermella </a:t>
            </a:r>
            <a:r>
              <a:rPr lang="ca-ES" sz="2400" dirty="0"/>
              <a:t>o </a:t>
            </a:r>
            <a:r>
              <a:rPr lang="ca-ES" sz="2400" dirty="0">
                <a:highlight>
                  <a:srgbClr val="FFFF00"/>
                </a:highlight>
              </a:rPr>
              <a:t>groga).</a:t>
            </a:r>
          </a:p>
          <a:p>
            <a:pPr lvl="2" fontAlgn="base"/>
            <a:endParaRPr lang="es-ES" sz="2400" dirty="0">
              <a:highlight>
                <a:srgbClr val="FFFF00"/>
              </a:highlight>
            </a:endParaRPr>
          </a:p>
          <a:p>
            <a:pPr lvl="2" fontAlgn="base"/>
            <a:r>
              <a:rPr lang="ca-ES" sz="2400" dirty="0"/>
              <a:t>Sempre que es pugui s’utilitzaran bosses d’escombraries de color groc i vermell per assenyalar els residus, roba bruta i plats que venen de les </a:t>
            </a:r>
            <a:r>
              <a:rPr lang="ca-ES" sz="2400" b="1" cap="all" dirty="0">
                <a:highlight>
                  <a:srgbClr val="C0C0C0"/>
                </a:highlight>
              </a:rPr>
              <a:t>ZONES BRUTES</a:t>
            </a:r>
            <a:r>
              <a:rPr lang="ca-ES" sz="2400" dirty="0">
                <a:highlight>
                  <a:srgbClr val="FF0000"/>
                </a:highlight>
              </a:rPr>
              <a:t> (vermella </a:t>
            </a:r>
            <a:r>
              <a:rPr lang="ca-ES" sz="2400" dirty="0"/>
              <a:t>i </a:t>
            </a:r>
            <a:r>
              <a:rPr lang="ca-ES" sz="2400" dirty="0">
                <a:highlight>
                  <a:srgbClr val="FFFF00"/>
                </a:highlight>
              </a:rPr>
              <a:t>groga).</a:t>
            </a:r>
          </a:p>
          <a:p>
            <a:pPr lvl="2" fontAlgn="base"/>
            <a:endParaRPr lang="es-ES" sz="2400" dirty="0">
              <a:highlight>
                <a:srgbClr val="FFFF00"/>
              </a:highlight>
            </a:endParaRPr>
          </a:p>
          <a:p>
            <a:pPr lvl="2" fontAlgn="base"/>
            <a:r>
              <a:rPr lang="ca-ES" sz="2400" dirty="0"/>
              <a:t>Enviaran un carro des de la 2 a l’ascensor de la dreta i s’hi deixarà la vaixella i coberteria dins de bosses al carro de la </a:t>
            </a:r>
            <a:r>
              <a:rPr lang="ca-ES" sz="2400" cap="all" dirty="0">
                <a:highlight>
                  <a:srgbClr val="00FF00"/>
                </a:highlight>
              </a:rPr>
              <a:t>zona neta</a:t>
            </a:r>
            <a:r>
              <a:rPr lang="ca-ES" sz="2400" dirty="0"/>
              <a:t>.</a:t>
            </a:r>
          </a:p>
          <a:p>
            <a:pPr lvl="2" fontAlgn="base"/>
            <a:endParaRPr lang="es-ES" sz="2400" dirty="0"/>
          </a:p>
          <a:p>
            <a:pPr lvl="2" fontAlgn="base"/>
            <a:r>
              <a:rPr lang="ca-ES" sz="2400" dirty="0"/>
              <a:t>Es rentaran els plats a la cuina quan ja s’hagin rentat tots els plats de les </a:t>
            </a:r>
            <a:r>
              <a:rPr lang="ca-ES" sz="2400" cap="all" dirty="0">
                <a:highlight>
                  <a:srgbClr val="00FF00"/>
                </a:highlight>
              </a:rPr>
              <a:t>ZONES NETES</a:t>
            </a:r>
            <a:r>
              <a:rPr lang="ca-ES" sz="2400" dirty="0">
                <a:highlight>
                  <a:srgbClr val="00FF00"/>
                </a:highlight>
              </a:rPr>
              <a:t>.</a:t>
            </a:r>
          </a:p>
          <a:p>
            <a:pPr lvl="2" fontAlgn="base"/>
            <a:endParaRPr lang="es-ES" sz="2400" dirty="0">
              <a:highlight>
                <a:srgbClr val="00FF00"/>
              </a:highlight>
            </a:endParaRPr>
          </a:p>
          <a:p>
            <a:pPr lvl="2" fontAlgn="base"/>
            <a:r>
              <a:rPr lang="ca-ES" sz="2400" dirty="0"/>
              <a:t>Després del rentat dels plats de </a:t>
            </a:r>
            <a:r>
              <a:rPr lang="ca-ES" sz="2400" b="1" cap="all" dirty="0">
                <a:highlight>
                  <a:srgbClr val="C0C0C0"/>
                </a:highlight>
              </a:rPr>
              <a:t>ZONES BRUTES</a:t>
            </a:r>
            <a:r>
              <a:rPr lang="ca-ES" sz="2400" dirty="0">
                <a:highlight>
                  <a:srgbClr val="C0C0C0"/>
                </a:highlight>
              </a:rPr>
              <a:t> </a:t>
            </a:r>
            <a:r>
              <a:rPr lang="ca-ES" sz="2400" dirty="0"/>
              <a:t>(</a:t>
            </a:r>
            <a:r>
              <a:rPr lang="ca-ES" sz="2400" dirty="0">
                <a:highlight>
                  <a:srgbClr val="FF0000"/>
                </a:highlight>
              </a:rPr>
              <a:t>vermella</a:t>
            </a:r>
            <a:r>
              <a:rPr lang="ca-ES" sz="2400" dirty="0"/>
              <a:t> o </a:t>
            </a:r>
            <a:r>
              <a:rPr lang="ca-ES" sz="2400" dirty="0">
                <a:highlight>
                  <a:srgbClr val="FFFF00"/>
                </a:highlight>
              </a:rPr>
              <a:t>groga) </a:t>
            </a:r>
            <a:r>
              <a:rPr lang="ca-ES" sz="2400" dirty="0"/>
              <a:t>es desinfectarà a fons el rentavaixelles.</a:t>
            </a:r>
            <a:endParaRPr lang="es-ES" sz="2400" dirty="0"/>
          </a:p>
          <a:p>
            <a:endParaRPr lang="es-ES" dirty="0"/>
          </a:p>
        </p:txBody>
      </p:sp>
    </p:spTree>
    <p:extLst>
      <p:ext uri="{BB962C8B-B14F-4D97-AF65-F5344CB8AC3E}">
        <p14:creationId xmlns:p14="http://schemas.microsoft.com/office/powerpoint/2010/main" val="139132669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EA3F76F-8C7A-4427-87A9-B8A11D737FF3}"/>
              </a:ext>
            </a:extLst>
          </p:cNvPr>
          <p:cNvSpPr>
            <a:spLocks noGrp="1"/>
          </p:cNvSpPr>
          <p:nvPr>
            <p:ph type="title"/>
          </p:nvPr>
        </p:nvSpPr>
        <p:spPr>
          <a:xfrm>
            <a:off x="838200" y="608012"/>
            <a:ext cx="10515600" cy="1325563"/>
          </a:xfrm>
        </p:spPr>
        <p:txBody>
          <a:bodyPr>
            <a:normAutofit fontScale="90000"/>
          </a:bodyPr>
          <a:lstStyle/>
          <a:p>
            <a:r>
              <a:rPr lang="ca-ES" sz="3100" b="1" dirty="0">
                <a:solidFill>
                  <a:srgbClr val="92D050"/>
                </a:solidFill>
              </a:rPr>
              <a:t>Definit els circuit de gestió de residus:</a:t>
            </a:r>
            <a:r>
              <a:rPr lang="ca-ES" sz="3100" dirty="0">
                <a:solidFill>
                  <a:srgbClr val="92D050"/>
                </a:solidFill>
              </a:rPr>
              <a:t> diferenciació zones netes i brutes, papereres individuals amb pedal a les habitacions,....diferenciats per zones neta i bruta</a:t>
            </a:r>
            <a:endParaRPr lang="es-ES" dirty="0"/>
          </a:p>
        </p:txBody>
      </p:sp>
      <p:sp>
        <p:nvSpPr>
          <p:cNvPr id="3" name="Marcador de contenido 2">
            <a:extLst>
              <a:ext uri="{FF2B5EF4-FFF2-40B4-BE49-F238E27FC236}">
                <a16:creationId xmlns:a16="http://schemas.microsoft.com/office/drawing/2014/main" xmlns="" id="{385EE25B-EE8A-4A27-9F62-CDB15539890E}"/>
              </a:ext>
            </a:extLst>
          </p:cNvPr>
          <p:cNvSpPr>
            <a:spLocks noGrp="1"/>
          </p:cNvSpPr>
          <p:nvPr>
            <p:ph idx="1"/>
          </p:nvPr>
        </p:nvSpPr>
        <p:spPr>
          <a:xfrm>
            <a:off x="838200" y="2168525"/>
            <a:ext cx="10515600" cy="3946525"/>
          </a:xfrm>
        </p:spPr>
        <p:txBody>
          <a:bodyPr>
            <a:normAutofit/>
          </a:bodyPr>
          <a:lstStyle/>
          <a:p>
            <a:pPr lvl="1" fontAlgn="base"/>
            <a:r>
              <a:rPr lang="ca-ES" dirty="0"/>
              <a:t>Sempre que es pugui s’utilitzaran bosses d’escombraries de color</a:t>
            </a:r>
            <a:r>
              <a:rPr lang="ca-ES" dirty="0">
                <a:highlight>
                  <a:srgbClr val="FFFF00"/>
                </a:highlight>
              </a:rPr>
              <a:t> groc</a:t>
            </a:r>
            <a:r>
              <a:rPr lang="ca-ES" dirty="0"/>
              <a:t> i </a:t>
            </a:r>
            <a:r>
              <a:rPr lang="ca-ES" dirty="0">
                <a:highlight>
                  <a:srgbClr val="FF0000"/>
                </a:highlight>
              </a:rPr>
              <a:t>vermell</a:t>
            </a:r>
            <a:r>
              <a:rPr lang="ca-ES" dirty="0"/>
              <a:t> per assenyalar els residus, roba bruta i plats que venen de les </a:t>
            </a:r>
            <a:r>
              <a:rPr lang="ca-ES" b="1" cap="all" dirty="0">
                <a:highlight>
                  <a:srgbClr val="C0C0C0"/>
                </a:highlight>
              </a:rPr>
              <a:t>ZONES BRUTES</a:t>
            </a:r>
            <a:r>
              <a:rPr lang="ca-ES" dirty="0">
                <a:highlight>
                  <a:srgbClr val="C0C0C0"/>
                </a:highlight>
              </a:rPr>
              <a:t> </a:t>
            </a:r>
            <a:r>
              <a:rPr lang="ca-ES" dirty="0"/>
              <a:t>(</a:t>
            </a:r>
            <a:r>
              <a:rPr lang="ca-ES" cap="all" dirty="0">
                <a:highlight>
                  <a:srgbClr val="FF0000"/>
                </a:highlight>
              </a:rPr>
              <a:t>vermella</a:t>
            </a:r>
            <a:r>
              <a:rPr lang="ca-ES" dirty="0"/>
              <a:t> i </a:t>
            </a:r>
            <a:r>
              <a:rPr lang="ca-ES" dirty="0">
                <a:highlight>
                  <a:srgbClr val="FFFF00"/>
                </a:highlight>
              </a:rPr>
              <a:t>groga</a:t>
            </a:r>
            <a:r>
              <a:rPr lang="ca-ES" dirty="0"/>
              <a:t>).</a:t>
            </a:r>
          </a:p>
          <a:p>
            <a:pPr lvl="1" fontAlgn="base"/>
            <a:endParaRPr lang="es-ES" sz="2000" dirty="0"/>
          </a:p>
          <a:p>
            <a:pPr lvl="1" fontAlgn="base"/>
            <a:r>
              <a:rPr lang="ca-ES" dirty="0"/>
              <a:t>Donat que no és possible separar els circuïts d’eliminació dels residus, es considera l’ascensor de la DRETA com a </a:t>
            </a:r>
            <a:r>
              <a:rPr lang="ca-ES" b="1" dirty="0">
                <a:solidFill>
                  <a:srgbClr val="FFC000"/>
                </a:solidFill>
              </a:rPr>
              <a:t>ZONA DE TRANSFERÈNCIA</a:t>
            </a:r>
            <a:r>
              <a:rPr lang="ca-ES" dirty="0">
                <a:solidFill>
                  <a:srgbClr val="FFC000"/>
                </a:solidFill>
              </a:rPr>
              <a:t> </a:t>
            </a:r>
            <a:r>
              <a:rPr lang="ca-ES" dirty="0"/>
              <a:t>a efectes de recollida de residus.</a:t>
            </a:r>
          </a:p>
          <a:p>
            <a:pPr lvl="1" fontAlgn="base"/>
            <a:endParaRPr lang="es-ES" sz="2000" dirty="0"/>
          </a:p>
          <a:p>
            <a:pPr lvl="1" fontAlgn="base"/>
            <a:r>
              <a:rPr lang="ca-ES" dirty="0"/>
              <a:t>A l’hora de recollida de residus, l’ascensor de la dreta servirà per a recollir en una </a:t>
            </a:r>
            <a:r>
              <a:rPr lang="ca-ES" b="1" dirty="0">
                <a:highlight>
                  <a:srgbClr val="00FF00"/>
                </a:highlight>
              </a:rPr>
              <a:t>2a. BOSSA </a:t>
            </a:r>
            <a:r>
              <a:rPr lang="ca-ES" cap="all" dirty="0">
                <a:highlight>
                  <a:srgbClr val="00FF00"/>
                </a:highlight>
              </a:rPr>
              <a:t>NETA</a:t>
            </a:r>
            <a:r>
              <a:rPr lang="ca-ES" dirty="0"/>
              <a:t> </a:t>
            </a:r>
            <a:r>
              <a:rPr lang="ca-ES" b="1" dirty="0"/>
              <a:t>els residus de cada planta de </a:t>
            </a:r>
            <a:r>
              <a:rPr lang="ca-ES" b="1" cap="all" dirty="0">
                <a:highlight>
                  <a:srgbClr val="C0C0C0"/>
                </a:highlight>
              </a:rPr>
              <a:t>ZONA BRUTA</a:t>
            </a:r>
            <a:r>
              <a:rPr lang="ca-ES" dirty="0"/>
              <a:t>.</a:t>
            </a:r>
            <a:endParaRPr lang="es-ES" sz="2000" dirty="0"/>
          </a:p>
        </p:txBody>
      </p:sp>
    </p:spTree>
    <p:extLst>
      <p:ext uri="{BB962C8B-B14F-4D97-AF65-F5344CB8AC3E}">
        <p14:creationId xmlns:p14="http://schemas.microsoft.com/office/powerpoint/2010/main" val="339510453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D6762D66-E4D2-4DF5-9A59-FFB96A794E3E}"/>
              </a:ext>
            </a:extLst>
          </p:cNvPr>
          <p:cNvSpPr>
            <a:spLocks noGrp="1"/>
          </p:cNvSpPr>
          <p:nvPr>
            <p:ph idx="1"/>
          </p:nvPr>
        </p:nvSpPr>
        <p:spPr>
          <a:xfrm>
            <a:off x="838200" y="1195387"/>
            <a:ext cx="10515600" cy="5233988"/>
          </a:xfrm>
        </p:spPr>
        <p:txBody>
          <a:bodyPr/>
          <a:lstStyle/>
          <a:p>
            <a:pPr lvl="1" fontAlgn="base"/>
            <a:r>
              <a:rPr lang="ca-ES" dirty="0"/>
              <a:t>Els residus es recullen per les empreses de neteja a cada planta al final de cada jornada. </a:t>
            </a:r>
          </a:p>
          <a:p>
            <a:pPr lvl="1" fontAlgn="base"/>
            <a:endParaRPr lang="es-ES" sz="2000" dirty="0"/>
          </a:p>
          <a:p>
            <a:pPr lvl="1" fontAlgn="base"/>
            <a:r>
              <a:rPr lang="ca-ES" dirty="0"/>
              <a:t>Les escombraries les treu de l’edifici el personal de cada zona </a:t>
            </a:r>
            <a:r>
              <a:rPr lang="ca-ES" dirty="0">
                <a:highlight>
                  <a:srgbClr val="00FF00"/>
                </a:highlight>
              </a:rPr>
              <a:t>(</a:t>
            </a:r>
            <a:r>
              <a:rPr lang="ca-ES" cap="all" dirty="0">
                <a:highlight>
                  <a:srgbClr val="00FF00"/>
                </a:highlight>
              </a:rPr>
              <a:t>neta </a:t>
            </a:r>
            <a:r>
              <a:rPr lang="ca-ES" cap="all" dirty="0"/>
              <a:t>i </a:t>
            </a:r>
            <a:r>
              <a:rPr lang="ca-ES" b="1" cap="all" dirty="0">
                <a:highlight>
                  <a:srgbClr val="C0C0C0"/>
                </a:highlight>
              </a:rPr>
              <a:t>bruta</a:t>
            </a:r>
            <a:r>
              <a:rPr lang="ca-ES" dirty="0"/>
              <a:t>) en el moment de marxar.</a:t>
            </a:r>
          </a:p>
          <a:p>
            <a:pPr lvl="1" fontAlgn="base"/>
            <a:endParaRPr lang="es-ES" sz="2000" dirty="0"/>
          </a:p>
          <a:p>
            <a:pPr lvl="1" fontAlgn="base"/>
            <a:r>
              <a:rPr lang="ca-ES" dirty="0"/>
              <a:t>Les escombraries de </a:t>
            </a:r>
            <a:r>
              <a:rPr lang="ca-ES" b="1" cap="all" dirty="0">
                <a:highlight>
                  <a:srgbClr val="C0C0C0"/>
                </a:highlight>
              </a:rPr>
              <a:t>zona bruta</a:t>
            </a:r>
            <a:r>
              <a:rPr lang="ca-ES" dirty="0">
                <a:highlight>
                  <a:srgbClr val="C0C0C0"/>
                </a:highlight>
              </a:rPr>
              <a:t> </a:t>
            </a:r>
            <a:r>
              <a:rPr lang="ca-ES" dirty="0"/>
              <a:t>es passen a una quan traspassen la</a:t>
            </a:r>
            <a:r>
              <a:rPr lang="ca-ES" dirty="0">
                <a:highlight>
                  <a:srgbClr val="C0C0C0"/>
                </a:highlight>
              </a:rPr>
              <a:t> </a:t>
            </a:r>
            <a:r>
              <a:rPr lang="ca-ES" b="1" cap="all" dirty="0">
                <a:highlight>
                  <a:srgbClr val="C0C0C0"/>
                </a:highlight>
              </a:rPr>
              <a:t>zona bruta</a:t>
            </a:r>
            <a:r>
              <a:rPr lang="ca-ES" cap="all" dirty="0">
                <a:highlight>
                  <a:srgbClr val="C0C0C0"/>
                </a:highlight>
              </a:rPr>
              <a:t> </a:t>
            </a:r>
            <a:r>
              <a:rPr lang="ca-ES" dirty="0"/>
              <a:t>i es fiquen dins l’ascensor de la DRETA que és </a:t>
            </a:r>
            <a:r>
              <a:rPr lang="ca-ES" b="1" dirty="0">
                <a:solidFill>
                  <a:srgbClr val="FFC000"/>
                </a:solidFill>
              </a:rPr>
              <a:t>ZONA DE TRANSFERÈNCIA</a:t>
            </a:r>
            <a:r>
              <a:rPr lang="ca-ES" dirty="0">
                <a:solidFill>
                  <a:srgbClr val="FFC000"/>
                </a:solidFill>
              </a:rPr>
              <a:t> </a:t>
            </a:r>
            <a:r>
              <a:rPr lang="ca-ES" dirty="0"/>
              <a:t>perquè Les escombraries de cuina i àpats les baixa a la planta baixa el personal del torn en marxa i les llença al contenidor el personal del torn següent abans d’entrar a l’edifici i fer el canvi de roba i sabates.</a:t>
            </a:r>
            <a:endParaRPr lang="es-ES" sz="2000" dirty="0"/>
          </a:p>
          <a:p>
            <a:endParaRPr lang="es-ES" dirty="0"/>
          </a:p>
        </p:txBody>
      </p:sp>
    </p:spTree>
    <p:extLst>
      <p:ext uri="{BB962C8B-B14F-4D97-AF65-F5344CB8AC3E}">
        <p14:creationId xmlns:p14="http://schemas.microsoft.com/office/powerpoint/2010/main" val="417702640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097FCA3-FB48-4458-B914-074751F79B64}"/>
              </a:ext>
            </a:extLst>
          </p:cNvPr>
          <p:cNvSpPr>
            <a:spLocks noGrp="1"/>
          </p:cNvSpPr>
          <p:nvPr>
            <p:ph type="title"/>
          </p:nvPr>
        </p:nvSpPr>
        <p:spPr>
          <a:xfrm>
            <a:off x="1009650" y="708025"/>
            <a:ext cx="10515600" cy="1325563"/>
          </a:xfrm>
        </p:spPr>
        <p:txBody>
          <a:bodyPr>
            <a:noAutofit/>
          </a:bodyPr>
          <a:lstStyle/>
          <a:p>
            <a:r>
              <a:rPr lang="ca-ES" sz="2800" b="1" dirty="0">
                <a:solidFill>
                  <a:srgbClr val="92D050"/>
                </a:solidFill>
              </a:rPr>
              <a:t>Disponibilitat de material de protecció per a residents i professionals sanitaris i no sanitaris: guants, mascaretes quirúrgiques, mascaretes FFP2, bates/granota, ulleres/pantalla. </a:t>
            </a:r>
            <a:endParaRPr lang="es-ES" sz="2800" dirty="0">
              <a:solidFill>
                <a:srgbClr val="92D050"/>
              </a:solidFill>
            </a:endParaRPr>
          </a:p>
        </p:txBody>
      </p:sp>
      <p:sp>
        <p:nvSpPr>
          <p:cNvPr id="3" name="Marcador de contenido 2">
            <a:extLst>
              <a:ext uri="{FF2B5EF4-FFF2-40B4-BE49-F238E27FC236}">
                <a16:creationId xmlns:a16="http://schemas.microsoft.com/office/drawing/2014/main" xmlns="" id="{227267E6-0435-4E03-9036-247245E3A20E}"/>
              </a:ext>
            </a:extLst>
          </p:cNvPr>
          <p:cNvSpPr>
            <a:spLocks noGrp="1"/>
          </p:cNvSpPr>
          <p:nvPr>
            <p:ph idx="1"/>
          </p:nvPr>
        </p:nvSpPr>
        <p:spPr>
          <a:xfrm>
            <a:off x="838200" y="2468562"/>
            <a:ext cx="10515600" cy="2817813"/>
          </a:xfrm>
        </p:spPr>
        <p:txBody>
          <a:bodyPr/>
          <a:lstStyle/>
          <a:p>
            <a:pPr marL="0" indent="0">
              <a:buNone/>
            </a:pPr>
            <a:r>
              <a:rPr lang="ca-ES" sz="2000" dirty="0"/>
              <a:t>En principi l’entitat disposa de material per a tothom que entri de fora però:</a:t>
            </a:r>
            <a:endParaRPr lang="es-ES" sz="2000" dirty="0"/>
          </a:p>
          <a:p>
            <a:pPr lvl="0"/>
            <a:r>
              <a:rPr lang="ca-ES" sz="2000" dirty="0"/>
              <a:t>Les empreses externes hauran de venir amb els seus propis </a:t>
            </a:r>
            <a:r>
              <a:rPr lang="ca-ES" sz="2000" dirty="0" err="1"/>
              <a:t>EPI’s</a:t>
            </a:r>
            <a:endParaRPr lang="es-ES" sz="2000" dirty="0"/>
          </a:p>
          <a:p>
            <a:pPr lvl="0"/>
            <a:r>
              <a:rPr lang="ca-ES" sz="2000" dirty="0"/>
              <a:t>Durant un brot no es permetrà l’entrada de persones que no siguin personal laboral propi de la FCPC o d’empreses externes i, per tant, no es requeriran </a:t>
            </a:r>
            <a:r>
              <a:rPr lang="ca-ES" sz="2000" dirty="0" err="1"/>
              <a:t>EPI’s</a:t>
            </a:r>
            <a:r>
              <a:rPr lang="ca-ES" sz="2000" dirty="0"/>
              <a:t>.</a:t>
            </a:r>
            <a:endParaRPr lang="es-ES" sz="2000" dirty="0"/>
          </a:p>
          <a:p>
            <a:endParaRPr lang="es-ES" dirty="0"/>
          </a:p>
        </p:txBody>
      </p:sp>
      <p:sp>
        <p:nvSpPr>
          <p:cNvPr id="4" name="Rectángulo 3">
            <a:extLst>
              <a:ext uri="{FF2B5EF4-FFF2-40B4-BE49-F238E27FC236}">
                <a16:creationId xmlns:a16="http://schemas.microsoft.com/office/drawing/2014/main" xmlns="" id="{9DD61A66-A8B9-40C6-AEA3-01D248E6C03C}"/>
              </a:ext>
            </a:extLst>
          </p:cNvPr>
          <p:cNvSpPr/>
          <p:nvPr/>
        </p:nvSpPr>
        <p:spPr>
          <a:xfrm>
            <a:off x="838200" y="4014788"/>
            <a:ext cx="10148888" cy="2246769"/>
          </a:xfrm>
          <a:prstGeom prst="rect">
            <a:avLst/>
          </a:prstGeom>
        </p:spPr>
        <p:txBody>
          <a:bodyPr wrap="square">
            <a:spAutoFit/>
          </a:bodyPr>
          <a:lstStyle/>
          <a:p>
            <a:pPr marL="180340" indent="-180340">
              <a:spcAft>
                <a:spcPts val="0"/>
              </a:spcAft>
            </a:pPr>
            <a:endParaRPr lang="ca-ES" b="1" dirty="0">
              <a:solidFill>
                <a:srgbClr val="538135"/>
              </a:solidFill>
              <a:latin typeface="Arial" panose="020B0604020202020204" pitchFamily="34" charset="0"/>
              <a:ea typeface="Times New Roman" panose="02020603050405020304" pitchFamily="18" charset="0"/>
            </a:endParaRPr>
          </a:p>
          <a:p>
            <a:pPr marL="180340" indent="-180340">
              <a:spcAft>
                <a:spcPts val="0"/>
              </a:spcAft>
            </a:pPr>
            <a:r>
              <a:rPr lang="ca-ES" sz="2800" b="1" dirty="0">
                <a:solidFill>
                  <a:srgbClr val="92D050"/>
                </a:solidFill>
                <a:latin typeface="+mj-lt"/>
                <a:ea typeface="+mj-ea"/>
                <a:cs typeface="+mj-cs"/>
              </a:rPr>
              <a:t>Pla de suport addicional i contractació de personal en cas de necessitat.</a:t>
            </a:r>
          </a:p>
          <a:p>
            <a:r>
              <a:rPr lang="ca-ES" dirty="0"/>
              <a:t> </a:t>
            </a:r>
            <a:endParaRPr lang="es-ES" dirty="0"/>
          </a:p>
          <a:p>
            <a:r>
              <a:rPr lang="ca-ES" sz="2000" dirty="0"/>
              <a:t>Ja s’ha explicat en punts anteriors.</a:t>
            </a:r>
            <a:endParaRPr lang="es-ES" sz="2000" dirty="0"/>
          </a:p>
          <a:p>
            <a:pPr marL="180340" indent="-180340">
              <a:spcAft>
                <a:spcPts val="0"/>
              </a:spcAft>
            </a:pPr>
            <a:endParaRPr lang="es-ES" sz="2800" b="1" dirty="0">
              <a:solidFill>
                <a:srgbClr val="92D050"/>
              </a:solidFill>
              <a:latin typeface="+mj-lt"/>
              <a:ea typeface="+mj-ea"/>
              <a:cs typeface="+mj-cs"/>
            </a:endParaRPr>
          </a:p>
        </p:txBody>
      </p:sp>
    </p:spTree>
    <p:extLst>
      <p:ext uri="{BB962C8B-B14F-4D97-AF65-F5344CB8AC3E}">
        <p14:creationId xmlns:p14="http://schemas.microsoft.com/office/powerpoint/2010/main" val="219414859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D42779B-F2F2-4C99-9371-36AC179EA0D4}"/>
              </a:ext>
            </a:extLst>
          </p:cNvPr>
          <p:cNvSpPr>
            <a:spLocks noGrp="1"/>
          </p:cNvSpPr>
          <p:nvPr>
            <p:ph type="title"/>
          </p:nvPr>
        </p:nvSpPr>
        <p:spPr/>
        <p:txBody>
          <a:bodyPr>
            <a:normAutofit/>
          </a:bodyPr>
          <a:lstStyle/>
          <a:p>
            <a:r>
              <a:rPr lang="ca-ES" sz="3200" b="1" dirty="0">
                <a:solidFill>
                  <a:srgbClr val="92D050"/>
                </a:solidFill>
              </a:rPr>
              <a:t>Circuït en cas de rebrot del COVID-19</a:t>
            </a:r>
            <a:endParaRPr lang="es-ES" sz="3200" dirty="0">
              <a:solidFill>
                <a:srgbClr val="92D050"/>
              </a:solidFill>
            </a:endParaRPr>
          </a:p>
        </p:txBody>
      </p:sp>
      <p:sp>
        <p:nvSpPr>
          <p:cNvPr id="3" name="Marcador de contenido 2">
            <a:extLst>
              <a:ext uri="{FF2B5EF4-FFF2-40B4-BE49-F238E27FC236}">
                <a16:creationId xmlns:a16="http://schemas.microsoft.com/office/drawing/2014/main" xmlns="" id="{05645BB3-926C-4FC5-A533-BF00CF0BAD16}"/>
              </a:ext>
            </a:extLst>
          </p:cNvPr>
          <p:cNvSpPr>
            <a:spLocks noGrp="1"/>
          </p:cNvSpPr>
          <p:nvPr>
            <p:ph idx="1"/>
          </p:nvPr>
        </p:nvSpPr>
        <p:spPr>
          <a:xfrm>
            <a:off x="838200" y="1371600"/>
            <a:ext cx="10515600" cy="4957763"/>
          </a:xfrm>
        </p:spPr>
        <p:txBody>
          <a:bodyPr>
            <a:normAutofit lnSpcReduction="10000"/>
          </a:bodyPr>
          <a:lstStyle/>
          <a:p>
            <a:pPr marL="0" indent="0">
              <a:buNone/>
            </a:pPr>
            <a:r>
              <a:rPr lang="ca-ES" sz="2000" b="1" dirty="0"/>
              <a:t>Disponibilitat de material de protecció:</a:t>
            </a:r>
            <a:endParaRPr lang="es-ES" sz="2000" b="1" dirty="0"/>
          </a:p>
          <a:p>
            <a:pPr marL="0" indent="0">
              <a:buNone/>
            </a:pPr>
            <a:r>
              <a:rPr lang="ca-ES" sz="2000" dirty="0"/>
              <a:t>A hores d’ara tenim un estoc suficient com per afrontar, en un primer moment, un possible rebrot de la COVID-19 en les nostres instal·lacions, requerint de més material, a posteriori. </a:t>
            </a:r>
          </a:p>
          <a:p>
            <a:pPr marL="0" indent="0">
              <a:buNone/>
            </a:pPr>
            <a:endParaRPr lang="es-ES" sz="2000" b="1" dirty="0"/>
          </a:p>
          <a:p>
            <a:pPr marL="0" indent="0">
              <a:buNone/>
            </a:pPr>
            <a:r>
              <a:rPr lang="ca-ES" sz="2000" dirty="0"/>
              <a:t>S’estan fent comandes a proveïdors habituals de productes d’ús habitual (inclòs fora de la pandèmia) com guants i mascaretes per tal de poder afrontar una possible situació d’emergència però ens estem trobant molts problemes de subministrament, fins i tot amb alguna cancel·lació de comandes per confiscació o per haver trencat estoc a nivell mundial, com és el cas dels guants.</a:t>
            </a:r>
          </a:p>
          <a:p>
            <a:pPr marL="0" indent="0">
              <a:buNone/>
            </a:pPr>
            <a:endParaRPr lang="es-ES" sz="2000" b="1" dirty="0"/>
          </a:p>
          <a:p>
            <a:pPr marL="0" indent="0">
              <a:buNone/>
            </a:pPr>
            <a:r>
              <a:rPr lang="ca-ES" sz="2000" dirty="0"/>
              <a:t>Especificar que si arribem a patir escassedat d’aquest tipus de material, ens veurem obligats a allargar la vida dels equips de protecció, més enllà del que és desitjable, la qual cosa pot arribar a comprometre la seguretat i higiene dels residents. </a:t>
            </a:r>
          </a:p>
          <a:p>
            <a:pPr marL="0" indent="0">
              <a:buNone/>
            </a:pPr>
            <a:endParaRPr lang="es-ES" sz="2000" b="1" dirty="0"/>
          </a:p>
          <a:p>
            <a:pPr marL="0" indent="0">
              <a:buNone/>
            </a:pPr>
            <a:r>
              <a:rPr lang="ca-ES" sz="2000" dirty="0"/>
              <a:t>També disposem de material de protecció per als usuaris, en cas de que sigui necessari la majoria material </a:t>
            </a:r>
            <a:r>
              <a:rPr lang="ca-ES" sz="2000" dirty="0" err="1"/>
              <a:t>lavable</a:t>
            </a:r>
            <a:r>
              <a:rPr lang="ca-ES" sz="2000" dirty="0"/>
              <a:t>: mascaretes, principalment.</a:t>
            </a:r>
            <a:endParaRPr lang="es-ES" sz="2000" b="1" dirty="0"/>
          </a:p>
        </p:txBody>
      </p:sp>
    </p:spTree>
    <p:extLst>
      <p:ext uri="{BB962C8B-B14F-4D97-AF65-F5344CB8AC3E}">
        <p14:creationId xmlns:p14="http://schemas.microsoft.com/office/powerpoint/2010/main" val="201374027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05545C39-7C35-42BC-AC45-49D423921DE9}"/>
              </a:ext>
            </a:extLst>
          </p:cNvPr>
          <p:cNvSpPr>
            <a:spLocks noGrp="1"/>
          </p:cNvSpPr>
          <p:nvPr>
            <p:ph idx="1"/>
          </p:nvPr>
        </p:nvSpPr>
        <p:spPr>
          <a:xfrm>
            <a:off x="838200" y="757238"/>
            <a:ext cx="10515600" cy="5419725"/>
          </a:xfrm>
        </p:spPr>
        <p:txBody>
          <a:bodyPr>
            <a:normAutofit fontScale="70000" lnSpcReduction="20000"/>
          </a:bodyPr>
          <a:lstStyle/>
          <a:p>
            <a:pPr marL="0" indent="0">
              <a:buNone/>
            </a:pPr>
            <a:r>
              <a:rPr lang="ca-ES" sz="3500" b="1" i="1" dirty="0"/>
              <a:t>Horaris del personal:</a:t>
            </a:r>
          </a:p>
          <a:p>
            <a:pPr marL="0" indent="0">
              <a:buNone/>
            </a:pPr>
            <a:endParaRPr lang="es-ES" b="1" dirty="0"/>
          </a:p>
          <a:p>
            <a:pPr lvl="0"/>
            <a:r>
              <a:rPr lang="ca-ES" b="1" dirty="0"/>
              <a:t>Telèfon de guàrdies: direcció tècnica en horari de 24/7</a:t>
            </a:r>
            <a:r>
              <a:rPr lang="ca-ES" dirty="0"/>
              <a:t> fins al final de l’alarma.</a:t>
            </a:r>
            <a:endParaRPr lang="es-ES" b="1" dirty="0"/>
          </a:p>
          <a:p>
            <a:pPr lvl="0"/>
            <a:r>
              <a:rPr lang="ca-ES" dirty="0"/>
              <a:t>L’</a:t>
            </a:r>
            <a:r>
              <a:rPr lang="ca-ES" b="1" dirty="0"/>
              <a:t>Equip Multidisciplinari</a:t>
            </a:r>
            <a:r>
              <a:rPr lang="ca-ES" dirty="0"/>
              <a:t> passa a ser presencial </a:t>
            </a:r>
            <a:r>
              <a:rPr lang="ca-ES" b="1" dirty="0"/>
              <a:t>de dilluns a diumenge</a:t>
            </a:r>
            <a:r>
              <a:rPr lang="ca-ES" dirty="0"/>
              <a:t> a la Llar escollint 1 dia per a la reunió de l’equip complet.</a:t>
            </a:r>
            <a:endParaRPr lang="es-ES" b="1" dirty="0"/>
          </a:p>
          <a:p>
            <a:pPr lvl="0"/>
            <a:r>
              <a:rPr lang="ca-ES" dirty="0"/>
              <a:t>El </a:t>
            </a:r>
            <a:r>
              <a:rPr lang="ca-ES" b="1" dirty="0"/>
              <a:t>personal d’oficina o de projectes no residencials</a:t>
            </a:r>
            <a:r>
              <a:rPr lang="ca-ES" dirty="0"/>
              <a:t> passarà a fer tele-treball.</a:t>
            </a:r>
            <a:endParaRPr lang="es-ES" b="1" dirty="0"/>
          </a:p>
          <a:p>
            <a:pPr lvl="0"/>
            <a:r>
              <a:rPr lang="ca-ES" dirty="0"/>
              <a:t>El </a:t>
            </a:r>
            <a:r>
              <a:rPr lang="ca-ES" b="1" dirty="0"/>
              <a:t>personal d’atenció directa</a:t>
            </a:r>
            <a:r>
              <a:rPr lang="ca-ES" dirty="0"/>
              <a:t> queda disponible per a fer les ampliacions i canvis de jornades que siguin necessàries.</a:t>
            </a:r>
          </a:p>
          <a:p>
            <a:pPr lvl="0"/>
            <a:endParaRPr lang="es-ES" b="1" dirty="0"/>
          </a:p>
          <a:p>
            <a:pPr marL="0" indent="0">
              <a:buNone/>
            </a:pPr>
            <a:r>
              <a:rPr lang="ca-ES" b="1" i="1" dirty="0"/>
              <a:t>Pla de suport addicional i contractació de personal en cas de necessitat:</a:t>
            </a:r>
            <a:endParaRPr lang="es-ES" b="1" dirty="0"/>
          </a:p>
          <a:p>
            <a:r>
              <a:rPr lang="ca-ES" sz="3000" dirty="0"/>
              <a:t>El centre disposa d’una borsa de treball habitual de persones interessades en fer substitucions de vacances, baixes etc. </a:t>
            </a:r>
            <a:endParaRPr lang="es-ES" sz="3000" b="1" dirty="0"/>
          </a:p>
          <a:p>
            <a:r>
              <a:rPr lang="ca-ES" sz="3000" dirty="0"/>
              <a:t>En cas d’urgència hem contactat amb una empresa de serveis externs que, arribat un moment de tensió excessiva de la plantilla podria aportar personal d’atenció directa. </a:t>
            </a:r>
            <a:endParaRPr lang="es-ES" sz="3000" b="1" dirty="0"/>
          </a:p>
          <a:p>
            <a:r>
              <a:rPr lang="ca-ES" sz="3000" dirty="0"/>
              <a:t>Les empreses subcontractades de neteja també garanteixen els seus serveis.</a:t>
            </a:r>
            <a:endParaRPr lang="es-ES" sz="3000" b="1" dirty="0"/>
          </a:p>
          <a:p>
            <a:r>
              <a:rPr lang="ca-ES" sz="3000" b="1" dirty="0"/>
              <a:t>L’empresa de càtering, si patís una baixa, fins a trobar una altra persona pot oferir càtering de cuina central i així garantir l’alimentació dels residents</a:t>
            </a:r>
            <a:endParaRPr lang="es-ES" sz="3000" dirty="0"/>
          </a:p>
          <a:p>
            <a:endParaRPr lang="es-ES" dirty="0"/>
          </a:p>
        </p:txBody>
      </p:sp>
    </p:spTree>
    <p:extLst>
      <p:ext uri="{BB962C8B-B14F-4D97-AF65-F5344CB8AC3E}">
        <p14:creationId xmlns:p14="http://schemas.microsoft.com/office/powerpoint/2010/main" val="383945184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2E37570E-5A68-4B9A-B04C-D740BD629A66}"/>
              </a:ext>
            </a:extLst>
          </p:cNvPr>
          <p:cNvSpPr>
            <a:spLocks noGrp="1"/>
          </p:cNvSpPr>
          <p:nvPr>
            <p:ph idx="1"/>
          </p:nvPr>
        </p:nvSpPr>
        <p:spPr>
          <a:xfrm>
            <a:off x="1357312" y="2286000"/>
            <a:ext cx="9477376" cy="4351338"/>
          </a:xfrm>
        </p:spPr>
        <p:txBody>
          <a:bodyPr/>
          <a:lstStyle/>
          <a:p>
            <a:pPr marL="0" indent="0" algn="just">
              <a:buNone/>
            </a:pPr>
            <a:r>
              <a:rPr lang="ca-ES" sz="2000" b="1" dirty="0">
                <a:solidFill>
                  <a:srgbClr val="92D050"/>
                </a:solidFill>
              </a:rPr>
              <a:t>El centre té definit com notificarà un cas de sospita de COVID-19 al referent de salut del seu territori. El centre disposa de la informació de com haurà de coordinar-se i amb qui ha de contactar en situació de COVID-19 per garantir una resposta àgil i adequada </a:t>
            </a:r>
            <a:r>
              <a:rPr lang="ca-ES" sz="2000" dirty="0">
                <a:solidFill>
                  <a:srgbClr val="92D050"/>
                </a:solidFill>
              </a:rPr>
              <a:t>(Salut Pública/ Vigilància epidemiològica / EAP / Equips assistencials de suport (PADES, HAD) / Atenció continuada / Bombers)</a:t>
            </a:r>
            <a:endParaRPr lang="es-ES" sz="2000" dirty="0">
              <a:solidFill>
                <a:srgbClr val="92D050"/>
              </a:solidFill>
            </a:endParaRPr>
          </a:p>
          <a:p>
            <a:pPr marL="0" indent="0">
              <a:buNone/>
            </a:pPr>
            <a:endParaRPr lang="es-ES" dirty="0"/>
          </a:p>
        </p:txBody>
      </p:sp>
      <p:sp>
        <p:nvSpPr>
          <p:cNvPr id="5" name="Título 1">
            <a:extLst>
              <a:ext uri="{FF2B5EF4-FFF2-40B4-BE49-F238E27FC236}">
                <a16:creationId xmlns:a16="http://schemas.microsoft.com/office/drawing/2014/main" xmlns="" id="{CFA3EA77-883A-4306-9A68-C40F21D53131}"/>
              </a:ext>
            </a:extLst>
          </p:cNvPr>
          <p:cNvSpPr>
            <a:spLocks noGrp="1"/>
          </p:cNvSpPr>
          <p:nvPr>
            <p:ph type="title"/>
          </p:nvPr>
        </p:nvSpPr>
        <p:spPr>
          <a:xfrm>
            <a:off x="1166812" y="593725"/>
            <a:ext cx="10515600" cy="1292225"/>
          </a:xfrm>
        </p:spPr>
        <p:txBody>
          <a:bodyPr>
            <a:normAutofit/>
          </a:bodyPr>
          <a:lstStyle/>
          <a:p>
            <a:r>
              <a:rPr lang="ca-ES" sz="3600" dirty="0">
                <a:latin typeface="Verdana" panose="020B0604030504040204" pitchFamily="34" charset="0"/>
                <a:ea typeface="Verdana" panose="020B0604030504040204" pitchFamily="34" charset="0"/>
              </a:rPr>
              <a:t>9. </a:t>
            </a:r>
            <a:r>
              <a:rPr lang="ca-ES" sz="3600" u="sng" cap="all" dirty="0">
                <a:latin typeface="Verdana" panose="020B0604030504040204" pitchFamily="34" charset="0"/>
                <a:ea typeface="Verdana" panose="020B0604030504040204" pitchFamily="34" charset="0"/>
              </a:rPr>
              <a:t>PROCÉS ASSISTENCIAL</a:t>
            </a:r>
            <a:endParaRPr lang="es-ES" dirty="0"/>
          </a:p>
        </p:txBody>
      </p:sp>
    </p:spTree>
    <p:extLst>
      <p:ext uri="{BB962C8B-B14F-4D97-AF65-F5344CB8AC3E}">
        <p14:creationId xmlns:p14="http://schemas.microsoft.com/office/powerpoint/2010/main" val="144809118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531CD24-E1BF-4142-94ED-A4A5BD7DF11E}"/>
              </a:ext>
            </a:extLst>
          </p:cNvPr>
          <p:cNvSpPr>
            <a:spLocks noGrp="1"/>
          </p:cNvSpPr>
          <p:nvPr>
            <p:ph type="title"/>
          </p:nvPr>
        </p:nvSpPr>
        <p:spPr>
          <a:xfrm>
            <a:off x="1395412" y="479425"/>
            <a:ext cx="10515600" cy="1325563"/>
          </a:xfrm>
        </p:spPr>
        <p:txBody>
          <a:bodyPr>
            <a:normAutofit/>
          </a:bodyPr>
          <a:lstStyle/>
          <a:p>
            <a:r>
              <a:rPr lang="ca-ES" sz="2800" b="1" dirty="0">
                <a:solidFill>
                  <a:schemeClr val="bg1">
                    <a:lumMod val="50000"/>
                  </a:schemeClr>
                </a:solidFill>
              </a:rPr>
              <a:t>CAS DE CAS POSITIU DE COVID O SÍMPTOMES ASSIMILABLES CAL:</a:t>
            </a:r>
            <a:endParaRPr lang="es-ES" sz="2800" dirty="0">
              <a:solidFill>
                <a:schemeClr val="bg1">
                  <a:lumMod val="50000"/>
                </a:schemeClr>
              </a:solidFill>
            </a:endParaRPr>
          </a:p>
        </p:txBody>
      </p:sp>
      <p:sp>
        <p:nvSpPr>
          <p:cNvPr id="3" name="Marcador de contenido 2">
            <a:extLst>
              <a:ext uri="{FF2B5EF4-FFF2-40B4-BE49-F238E27FC236}">
                <a16:creationId xmlns:a16="http://schemas.microsoft.com/office/drawing/2014/main" xmlns="" id="{E33A9567-9727-4718-AB4F-CB53D5E03CB1}"/>
              </a:ext>
            </a:extLst>
          </p:cNvPr>
          <p:cNvSpPr>
            <a:spLocks noGrp="1"/>
          </p:cNvSpPr>
          <p:nvPr>
            <p:ph idx="1"/>
          </p:nvPr>
        </p:nvSpPr>
        <p:spPr>
          <a:xfrm>
            <a:off x="838200" y="1690688"/>
            <a:ext cx="10515600" cy="4351338"/>
          </a:xfrm>
        </p:spPr>
        <p:txBody>
          <a:bodyPr>
            <a:normAutofit fontScale="85000" lnSpcReduction="20000"/>
          </a:bodyPr>
          <a:lstStyle/>
          <a:p>
            <a:pPr marL="514350" lvl="0" indent="-514350" algn="just" fontAlgn="base">
              <a:buAutoNum type="arabicParenR"/>
            </a:pPr>
            <a:r>
              <a:rPr lang="ca-ES" dirty="0"/>
              <a:t>L’equip present a la Llar serà autònom per avisar directament a l’EAP o 061 segons horari.</a:t>
            </a:r>
          </a:p>
          <a:p>
            <a:pPr marL="514350" lvl="0" indent="-514350" algn="just" fontAlgn="base">
              <a:buAutoNum type="arabicParenR"/>
            </a:pPr>
            <a:r>
              <a:rPr lang="ca-ES" dirty="0"/>
              <a:t>Avisar a la direcció del centre.</a:t>
            </a:r>
          </a:p>
          <a:p>
            <a:pPr marL="514350" lvl="0" indent="-514350" algn="just" fontAlgn="base">
              <a:buAutoNum type="arabicParenR"/>
            </a:pPr>
            <a:r>
              <a:rPr lang="ca-ES" dirty="0"/>
              <a:t>Es comunicarà a:</a:t>
            </a:r>
            <a:endParaRPr lang="es-ES" sz="2400" dirty="0"/>
          </a:p>
          <a:p>
            <a:pPr lvl="1" algn="just" fontAlgn="base"/>
            <a:r>
              <a:rPr lang="ca-ES" dirty="0"/>
              <a:t>Al qüestionari diari de COVID via web.</a:t>
            </a:r>
            <a:endParaRPr lang="es-ES" sz="2000" dirty="0"/>
          </a:p>
          <a:p>
            <a:pPr lvl="1" algn="just" fontAlgn="base"/>
            <a:r>
              <a:rPr lang="ca-ES" dirty="0"/>
              <a:t>Al 061 via telefònica per a que donin les pautes mèdiques a seguir i la possible derivació.</a:t>
            </a:r>
            <a:endParaRPr lang="es-ES" sz="2000" dirty="0"/>
          </a:p>
          <a:p>
            <a:pPr lvl="1" algn="just" fontAlgn="base"/>
            <a:r>
              <a:rPr lang="ca-ES" dirty="0"/>
              <a:t>Al CAP via correu electrònic per a informar de la situació.</a:t>
            </a:r>
            <a:endParaRPr lang="es-ES" sz="2000" dirty="0"/>
          </a:p>
          <a:p>
            <a:pPr lvl="1" algn="just" fontAlgn="base"/>
            <a:r>
              <a:rPr lang="ca-ES" dirty="0"/>
              <a:t>A Vigilància Epidemiològica de l’Agència de Salut Pública de Barcelona.</a:t>
            </a:r>
            <a:endParaRPr lang="es-ES" sz="2000" dirty="0"/>
          </a:p>
          <a:p>
            <a:pPr lvl="1" algn="just" fontAlgn="base"/>
            <a:r>
              <a:rPr lang="ca-ES" dirty="0"/>
              <a:t>A la família de la persona resident</a:t>
            </a:r>
            <a:endParaRPr lang="es-ES" sz="2000" dirty="0"/>
          </a:p>
          <a:p>
            <a:pPr lvl="1" algn="just" fontAlgn="base"/>
            <a:r>
              <a:rPr lang="ca-ES" dirty="0"/>
              <a:t>Al personal que ha estat en contacte en les darreres 48 hores amb aquesta persona per tal que s’aïllin.</a:t>
            </a:r>
            <a:endParaRPr lang="es-ES" sz="2000" dirty="0"/>
          </a:p>
          <a:p>
            <a:pPr lvl="1" algn="just" fontAlgn="base"/>
            <a:r>
              <a:rPr lang="ca-ES" dirty="0"/>
              <a:t>Als residents que han estat a la mateixa cohort per tal que siguin aïllades a les seves respectives habitacions.</a:t>
            </a:r>
            <a:endParaRPr lang="es-ES" sz="2000" dirty="0"/>
          </a:p>
          <a:p>
            <a:pPr lvl="1" algn="just" fontAlgn="base"/>
            <a:r>
              <a:rPr lang="ca-ES" dirty="0"/>
              <a:t>S’informarà a les famílies dels residents aïllats.</a:t>
            </a:r>
            <a:endParaRPr lang="es-ES" sz="2000" dirty="0"/>
          </a:p>
          <a:p>
            <a:endParaRPr lang="es-ES" dirty="0"/>
          </a:p>
        </p:txBody>
      </p:sp>
    </p:spTree>
    <p:extLst>
      <p:ext uri="{BB962C8B-B14F-4D97-AF65-F5344CB8AC3E}">
        <p14:creationId xmlns:p14="http://schemas.microsoft.com/office/powerpoint/2010/main" val="83223975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A22ACBA-A5DB-44C0-9E6E-A0F1D1E687D4}"/>
              </a:ext>
            </a:extLst>
          </p:cNvPr>
          <p:cNvSpPr>
            <a:spLocks noGrp="1"/>
          </p:cNvSpPr>
          <p:nvPr>
            <p:ph type="title"/>
          </p:nvPr>
        </p:nvSpPr>
        <p:spPr/>
        <p:txBody>
          <a:bodyPr>
            <a:noAutofit/>
          </a:bodyPr>
          <a:lstStyle/>
          <a:p>
            <a:r>
              <a:rPr lang="ca-ES" sz="2800" b="1" dirty="0">
                <a:solidFill>
                  <a:srgbClr val="92D050"/>
                </a:solidFill>
              </a:rPr>
              <a:t/>
            </a:r>
            <a:br>
              <a:rPr lang="ca-ES" sz="2800" b="1" dirty="0">
                <a:solidFill>
                  <a:srgbClr val="92D050"/>
                </a:solidFill>
              </a:rPr>
            </a:br>
            <a:r>
              <a:rPr lang="ca-ES" sz="2400" b="1" dirty="0">
                <a:solidFill>
                  <a:srgbClr val="92D050"/>
                </a:solidFill>
              </a:rPr>
              <a:t>El centre disposa d’espais d’aïllament predeterminats (amb habitacions lliures a tal efecte)</a:t>
            </a:r>
            <a:r>
              <a:rPr lang="es-ES" sz="2800" dirty="0">
                <a:solidFill>
                  <a:srgbClr val="92D050"/>
                </a:solidFill>
              </a:rPr>
              <a:t/>
            </a:r>
            <a:br>
              <a:rPr lang="es-ES" sz="2800" dirty="0">
                <a:solidFill>
                  <a:srgbClr val="92D050"/>
                </a:solidFill>
              </a:rPr>
            </a:br>
            <a:endParaRPr lang="es-ES" sz="2800" dirty="0">
              <a:solidFill>
                <a:srgbClr val="92D050"/>
              </a:solidFill>
            </a:endParaRPr>
          </a:p>
        </p:txBody>
      </p:sp>
      <p:sp>
        <p:nvSpPr>
          <p:cNvPr id="3" name="Marcador de contenido 2">
            <a:extLst>
              <a:ext uri="{FF2B5EF4-FFF2-40B4-BE49-F238E27FC236}">
                <a16:creationId xmlns:a16="http://schemas.microsoft.com/office/drawing/2014/main" xmlns="" id="{B16D6BA0-DCDD-4D2E-90B3-AF9E13C7CA5A}"/>
              </a:ext>
            </a:extLst>
          </p:cNvPr>
          <p:cNvSpPr>
            <a:spLocks noGrp="1"/>
          </p:cNvSpPr>
          <p:nvPr>
            <p:ph idx="1"/>
          </p:nvPr>
        </p:nvSpPr>
        <p:spPr>
          <a:xfrm>
            <a:off x="838200" y="1690688"/>
            <a:ext cx="10515600" cy="488950"/>
          </a:xfrm>
        </p:spPr>
        <p:txBody>
          <a:bodyPr/>
          <a:lstStyle/>
          <a:p>
            <a:pPr marL="0" indent="0" algn="ctr" fontAlgn="base">
              <a:buNone/>
            </a:pPr>
            <a:r>
              <a:rPr lang="ca-ES" sz="2400" b="1" dirty="0"/>
              <a:t>La primera habitació a ocupar serà la 5.6. i el bany assignat serà el 5.2.</a:t>
            </a:r>
            <a:endParaRPr lang="es-ES" sz="2400" dirty="0"/>
          </a:p>
          <a:p>
            <a:endParaRPr lang="es-ES" dirty="0"/>
          </a:p>
        </p:txBody>
      </p:sp>
      <p:sp>
        <p:nvSpPr>
          <p:cNvPr id="4" name="Rectángulo 3">
            <a:extLst>
              <a:ext uri="{FF2B5EF4-FFF2-40B4-BE49-F238E27FC236}">
                <a16:creationId xmlns:a16="http://schemas.microsoft.com/office/drawing/2014/main" xmlns="" id="{6BC668DB-207F-4B76-A641-4C9E775CF24E}"/>
              </a:ext>
            </a:extLst>
          </p:cNvPr>
          <p:cNvSpPr/>
          <p:nvPr/>
        </p:nvSpPr>
        <p:spPr>
          <a:xfrm>
            <a:off x="838200" y="3905428"/>
            <a:ext cx="10186987" cy="1261884"/>
          </a:xfrm>
          <a:prstGeom prst="rect">
            <a:avLst/>
          </a:prstGeom>
        </p:spPr>
        <p:txBody>
          <a:bodyPr wrap="square">
            <a:spAutoFit/>
          </a:bodyPr>
          <a:lstStyle/>
          <a:p>
            <a:pPr marL="180340" indent="-180340" algn="just">
              <a:spcAft>
                <a:spcPts val="0"/>
              </a:spcAft>
            </a:pPr>
            <a:r>
              <a:rPr lang="ca-ES" b="1" dirty="0">
                <a:solidFill>
                  <a:srgbClr val="92D050"/>
                </a:solidFill>
                <a:latin typeface="Arial" panose="020B0604020202020204" pitchFamily="34" charset="0"/>
                <a:ea typeface="Times New Roman" panose="02020603050405020304" pitchFamily="18" charset="0"/>
              </a:rPr>
              <a:t>	</a:t>
            </a:r>
            <a:r>
              <a:rPr lang="ca-ES" sz="2400" b="1" dirty="0">
                <a:solidFill>
                  <a:srgbClr val="92D050"/>
                </a:solidFill>
                <a:latin typeface="+mj-lt"/>
                <a:ea typeface="Times New Roman" panose="02020603050405020304" pitchFamily="18" charset="0"/>
              </a:rPr>
              <a:t>Definició </a:t>
            </a:r>
            <a:r>
              <a:rPr lang="ca-ES" sz="2800" b="1" dirty="0">
                <a:solidFill>
                  <a:srgbClr val="92D050"/>
                </a:solidFill>
                <a:latin typeface="+mj-lt"/>
                <a:ea typeface="Times New Roman" panose="02020603050405020304" pitchFamily="18" charset="0"/>
              </a:rPr>
              <a:t>de</a:t>
            </a:r>
            <a:r>
              <a:rPr lang="ca-ES" sz="2400" b="1" dirty="0">
                <a:solidFill>
                  <a:srgbClr val="92D050"/>
                </a:solidFill>
                <a:latin typeface="+mj-lt"/>
                <a:ea typeface="Times New Roman" panose="02020603050405020304" pitchFamily="18" charset="0"/>
              </a:rPr>
              <a:t> com s’ha d’actuar davant d’una persona amb sospita o simptomatologia COVID-19 les 24 hores i tots els dies: aïllament, </a:t>
            </a:r>
            <a:r>
              <a:rPr lang="ca-ES" sz="2400" b="1" dirty="0" err="1">
                <a:solidFill>
                  <a:srgbClr val="92D050"/>
                </a:solidFill>
                <a:latin typeface="+mj-lt"/>
                <a:ea typeface="Times New Roman" panose="02020603050405020304" pitchFamily="18" charset="0"/>
              </a:rPr>
              <a:t>desaïllament</a:t>
            </a:r>
            <a:r>
              <a:rPr lang="ca-ES" sz="2400" b="1" dirty="0">
                <a:solidFill>
                  <a:srgbClr val="92D050"/>
                </a:solidFill>
                <a:latin typeface="+mj-lt"/>
                <a:ea typeface="Times New Roman" panose="02020603050405020304" pitchFamily="18" charset="0"/>
              </a:rPr>
              <a:t>, </a:t>
            </a:r>
            <a:r>
              <a:rPr lang="ca-ES" sz="2400" b="1" dirty="0" err="1">
                <a:solidFill>
                  <a:srgbClr val="92D050"/>
                </a:solidFill>
                <a:latin typeface="+mj-lt"/>
                <a:ea typeface="Times New Roman" panose="02020603050405020304" pitchFamily="18" charset="0"/>
              </a:rPr>
              <a:t>sectorització</a:t>
            </a:r>
            <a:r>
              <a:rPr lang="ca-ES" sz="2400" b="1" dirty="0">
                <a:solidFill>
                  <a:srgbClr val="92D050"/>
                </a:solidFill>
                <a:latin typeface="+mj-lt"/>
                <a:ea typeface="Times New Roman" panose="02020603050405020304" pitchFamily="18" charset="0"/>
              </a:rPr>
              <a:t>... </a:t>
            </a:r>
            <a:endParaRPr lang="es-ES" dirty="0">
              <a:solidFill>
                <a:srgbClr val="92D050"/>
              </a:solidFill>
              <a:latin typeface="+mj-lt"/>
              <a:ea typeface="Calibri" panose="020F0502020204030204" pitchFamily="34" charset="0"/>
            </a:endParaRPr>
          </a:p>
        </p:txBody>
      </p:sp>
      <p:sp>
        <p:nvSpPr>
          <p:cNvPr id="5" name="Flecha: hacia abajo 4">
            <a:extLst>
              <a:ext uri="{FF2B5EF4-FFF2-40B4-BE49-F238E27FC236}">
                <a16:creationId xmlns:a16="http://schemas.microsoft.com/office/drawing/2014/main" xmlns="" id="{AA3200DB-D4CC-4F88-934D-E88C271770AB}"/>
              </a:ext>
            </a:extLst>
          </p:cNvPr>
          <p:cNvSpPr/>
          <p:nvPr/>
        </p:nvSpPr>
        <p:spPr>
          <a:xfrm>
            <a:off x="5790009" y="5057775"/>
            <a:ext cx="611982" cy="628650"/>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s-ES" b="1" spc="5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23298556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45214BA-2FDD-4A11-A53A-082F0C478B34}"/>
              </a:ext>
            </a:extLst>
          </p:cNvPr>
          <p:cNvSpPr>
            <a:spLocks noGrp="1"/>
          </p:cNvSpPr>
          <p:nvPr>
            <p:ph type="title"/>
          </p:nvPr>
        </p:nvSpPr>
        <p:spPr>
          <a:xfrm>
            <a:off x="1890713" y="681037"/>
            <a:ext cx="10515600" cy="1325563"/>
          </a:xfrm>
        </p:spPr>
        <p:txBody>
          <a:bodyPr/>
          <a:lstStyle/>
          <a:p>
            <a:r>
              <a:rPr lang="ca-ES" sz="4000" b="1" u="sng" dirty="0">
                <a:solidFill>
                  <a:schemeClr val="bg1">
                    <a:lumMod val="50000"/>
                  </a:schemeClr>
                </a:solidFill>
              </a:rPr>
              <a:t>CONSTANTS VITALS:</a:t>
            </a:r>
            <a:r>
              <a:rPr lang="ca-ES" sz="4000" b="1" dirty="0">
                <a:solidFill>
                  <a:schemeClr val="bg1">
                    <a:lumMod val="50000"/>
                  </a:schemeClr>
                </a:solidFill>
              </a:rPr>
              <a:t> FEBRE I SATURACIÓ</a:t>
            </a:r>
            <a:r>
              <a:rPr lang="es-ES" sz="4000" dirty="0"/>
              <a:t/>
            </a:r>
            <a:br>
              <a:rPr lang="es-ES" sz="4000" dirty="0"/>
            </a:br>
            <a:endParaRPr lang="es-ES" dirty="0"/>
          </a:p>
        </p:txBody>
      </p:sp>
      <p:sp>
        <p:nvSpPr>
          <p:cNvPr id="3" name="Marcador de contenido 2">
            <a:extLst>
              <a:ext uri="{FF2B5EF4-FFF2-40B4-BE49-F238E27FC236}">
                <a16:creationId xmlns:a16="http://schemas.microsoft.com/office/drawing/2014/main" xmlns="" id="{55D9D8D1-C8DD-479D-A6A3-99154842A0AE}"/>
              </a:ext>
            </a:extLst>
          </p:cNvPr>
          <p:cNvSpPr>
            <a:spLocks noGrp="1"/>
          </p:cNvSpPr>
          <p:nvPr>
            <p:ph idx="1"/>
          </p:nvPr>
        </p:nvSpPr>
        <p:spPr/>
        <p:txBody>
          <a:bodyPr>
            <a:normAutofit fontScale="92500" lnSpcReduction="10000"/>
          </a:bodyPr>
          <a:lstStyle/>
          <a:p>
            <a:pPr lvl="0" fontAlgn="base"/>
            <a:r>
              <a:rPr lang="ca-ES" b="1" u="sng" dirty="0"/>
              <a:t>CONSTANTS VITALS</a:t>
            </a:r>
            <a:r>
              <a:rPr lang="ca-ES" b="1" dirty="0"/>
              <a:t>. FEBRE I SATURACIÓ. </a:t>
            </a:r>
          </a:p>
          <a:p>
            <a:pPr marL="0" lvl="0" indent="0" fontAlgn="base">
              <a:buNone/>
            </a:pPr>
            <a:endParaRPr lang="es-ES" sz="2400" dirty="0"/>
          </a:p>
          <a:p>
            <a:pPr lvl="1" fontAlgn="base"/>
            <a:r>
              <a:rPr lang="ca-ES" dirty="0"/>
              <a:t>Per a detectar possibles casos de COVID es prenen les constants de saturació, febre i pulsacions a </a:t>
            </a:r>
            <a:r>
              <a:rPr lang="ca-ES" b="1" u="sng" cap="all" dirty="0"/>
              <a:t>tots </a:t>
            </a:r>
            <a:r>
              <a:rPr lang="ca-ES" dirty="0"/>
              <a:t>els residents:</a:t>
            </a:r>
            <a:endParaRPr lang="es-ES" sz="2000" dirty="0"/>
          </a:p>
          <a:p>
            <a:pPr lvl="2" fontAlgn="base"/>
            <a:r>
              <a:rPr lang="ca-ES" dirty="0"/>
              <a:t>1 cop al dia quan no hi ha cap cas sospitós ni positiu.</a:t>
            </a:r>
            <a:endParaRPr lang="es-ES" sz="1800" dirty="0"/>
          </a:p>
          <a:p>
            <a:pPr lvl="2" fontAlgn="base"/>
            <a:r>
              <a:rPr lang="ca-ES" dirty="0"/>
              <a:t>3 cops al dia (o el que requereixin les autoritats sanitàries, en cas de tenir sospita o cas positiu.</a:t>
            </a:r>
          </a:p>
          <a:p>
            <a:pPr lvl="2" fontAlgn="base"/>
            <a:endParaRPr lang="es-ES" sz="1800" dirty="0"/>
          </a:p>
          <a:p>
            <a:pPr lvl="1" fontAlgn="base"/>
            <a:r>
              <a:rPr lang="ca-ES" dirty="0"/>
              <a:t>En cas de persones positives de COVID en PCR, amb símptomes assimilables al COVID o persones en quarantena, es mesurament es realitza 3 cops al dia. </a:t>
            </a:r>
          </a:p>
          <a:p>
            <a:pPr lvl="1" fontAlgn="base"/>
            <a:endParaRPr lang="es-ES" sz="2000" dirty="0"/>
          </a:p>
          <a:p>
            <a:pPr lvl="1" fontAlgn="base"/>
            <a:r>
              <a:rPr lang="ca-ES" dirty="0"/>
              <a:t>El personal que entri a la Llar, ja sigui intern o extern, anotarà la febre a l’entrar i al sortir i s’abstindrà de venir en cas de febre o malestar compatible amb COVID.</a:t>
            </a:r>
            <a:endParaRPr lang="es-ES" sz="2000" dirty="0"/>
          </a:p>
          <a:p>
            <a:endParaRPr lang="es-ES" dirty="0"/>
          </a:p>
        </p:txBody>
      </p:sp>
    </p:spTree>
    <p:extLst>
      <p:ext uri="{BB962C8B-B14F-4D97-AF65-F5344CB8AC3E}">
        <p14:creationId xmlns:p14="http://schemas.microsoft.com/office/powerpoint/2010/main" val="71604063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8EE2981B-1E3F-4C95-9621-47566E8FB5F7}"/>
              </a:ext>
            </a:extLst>
          </p:cNvPr>
          <p:cNvSpPr>
            <a:spLocks noGrp="1"/>
          </p:cNvSpPr>
          <p:nvPr>
            <p:ph idx="1"/>
          </p:nvPr>
        </p:nvSpPr>
        <p:spPr>
          <a:xfrm>
            <a:off x="1252537" y="1825625"/>
            <a:ext cx="10515600" cy="4351338"/>
          </a:xfrm>
        </p:spPr>
        <p:txBody>
          <a:bodyPr/>
          <a:lstStyle/>
          <a:p>
            <a:pPr marL="0" lvl="0" indent="0" fontAlgn="base">
              <a:buNone/>
            </a:pPr>
            <a:r>
              <a:rPr lang="ca-ES" b="1" dirty="0"/>
              <a:t>SI FEBRE DE + 37 O SATURACIÓ DE  &lt; 93.           </a:t>
            </a:r>
          </a:p>
          <a:p>
            <a:pPr marL="0" lvl="0" indent="0" fontAlgn="base">
              <a:buNone/>
            </a:pPr>
            <a:r>
              <a:rPr lang="ca-ES" b="1" dirty="0"/>
              <a:t>(D – A – A  Detectar – Aïllar – Avisar)</a:t>
            </a:r>
            <a:endParaRPr lang="es-ES" sz="2400" dirty="0"/>
          </a:p>
          <a:p>
            <a:pPr lvl="1" fontAlgn="base"/>
            <a:r>
              <a:rPr lang="ca-ES" dirty="0"/>
              <a:t>Es procedeix a aïllar la persona a la seva habitació individual.</a:t>
            </a:r>
            <a:endParaRPr lang="es-ES" sz="2000" dirty="0"/>
          </a:p>
          <a:p>
            <a:pPr lvl="1" fontAlgn="base"/>
            <a:r>
              <a:rPr lang="ca-ES" dirty="0"/>
              <a:t>Es procedeix a comunicar-ho a l’EAP o 061 segons l’horari.</a:t>
            </a:r>
            <a:endParaRPr lang="es-ES" sz="2000" dirty="0"/>
          </a:p>
          <a:p>
            <a:pPr lvl="1" fontAlgn="base"/>
            <a:r>
              <a:rPr lang="ca-ES" dirty="0"/>
              <a:t>Un cop visitat per serveis mèdics, es realitza trasllat a habitació 5.6. o següent per ordre descendent i assignació del bany 5.2. </a:t>
            </a:r>
            <a:endParaRPr lang="es-ES" sz="2000" dirty="0"/>
          </a:p>
          <a:p>
            <a:pPr lvl="1" fontAlgn="base"/>
            <a:r>
              <a:rPr lang="ca-ES" dirty="0"/>
              <a:t>S’activa una </a:t>
            </a:r>
            <a:r>
              <a:rPr lang="ca-ES" b="1" cap="all" dirty="0">
                <a:highlight>
                  <a:srgbClr val="FF0000"/>
                </a:highlight>
              </a:rPr>
              <a:t>zona vermella</a:t>
            </a:r>
            <a:r>
              <a:rPr lang="ca-ES" dirty="0">
                <a:highlight>
                  <a:srgbClr val="FF0000"/>
                </a:highlight>
              </a:rPr>
              <a:t> </a:t>
            </a:r>
            <a:r>
              <a:rPr lang="ca-ES" dirty="0"/>
              <a:t>atesa per un personal ÚNICAMENT dedicat a les persones aïllades i amb els </a:t>
            </a:r>
            <a:r>
              <a:rPr lang="ca-ES" dirty="0" err="1"/>
              <a:t>EPIs</a:t>
            </a:r>
            <a:r>
              <a:rPr lang="ca-ES" dirty="0"/>
              <a:t> adequats (Mono impermeable i mascareta FFP2).</a:t>
            </a:r>
            <a:endParaRPr lang="es-ES" sz="2000" dirty="0"/>
          </a:p>
          <a:p>
            <a:pPr lvl="1" fontAlgn="base"/>
            <a:r>
              <a:rPr lang="ca-ES" dirty="0"/>
              <a:t>S’activen circuits de personal, banys, roba, menjar de </a:t>
            </a:r>
            <a:r>
              <a:rPr lang="ca-ES" b="1" cap="all" dirty="0">
                <a:highlight>
                  <a:srgbClr val="FF0000"/>
                </a:highlight>
              </a:rPr>
              <a:t>zona vermella</a:t>
            </a:r>
            <a:r>
              <a:rPr lang="ca-ES" dirty="0">
                <a:highlight>
                  <a:srgbClr val="FF0000"/>
                </a:highlight>
              </a:rPr>
              <a:t>.</a:t>
            </a:r>
            <a:endParaRPr lang="es-ES" sz="2000" dirty="0">
              <a:highlight>
                <a:srgbClr val="FF0000"/>
              </a:highlight>
            </a:endParaRPr>
          </a:p>
          <a:p>
            <a:endParaRPr lang="es-ES" dirty="0"/>
          </a:p>
        </p:txBody>
      </p:sp>
      <p:sp>
        <p:nvSpPr>
          <p:cNvPr id="4" name="Título 1">
            <a:extLst>
              <a:ext uri="{FF2B5EF4-FFF2-40B4-BE49-F238E27FC236}">
                <a16:creationId xmlns:a16="http://schemas.microsoft.com/office/drawing/2014/main" xmlns="" id="{33FFC60F-CCEC-44D9-A1D5-0AF6B302ACB1}"/>
              </a:ext>
            </a:extLst>
          </p:cNvPr>
          <p:cNvSpPr>
            <a:spLocks noGrp="1"/>
          </p:cNvSpPr>
          <p:nvPr>
            <p:ph type="title"/>
          </p:nvPr>
        </p:nvSpPr>
        <p:spPr>
          <a:xfrm>
            <a:off x="4138612" y="681037"/>
            <a:ext cx="10515600" cy="1192213"/>
          </a:xfrm>
        </p:spPr>
        <p:txBody>
          <a:bodyPr>
            <a:normAutofit fontScale="90000"/>
          </a:bodyPr>
          <a:lstStyle/>
          <a:p>
            <a:r>
              <a:rPr lang="ca-ES" b="1" u="sng" dirty="0">
                <a:solidFill>
                  <a:schemeClr val="bg1">
                    <a:lumMod val="50000"/>
                  </a:schemeClr>
                </a:solidFill>
              </a:rPr>
              <a:t>SIGNES D’ALARMA</a:t>
            </a:r>
            <a:r>
              <a:rPr lang="es-ES" sz="4000" dirty="0"/>
              <a:t/>
            </a:r>
            <a:br>
              <a:rPr lang="es-ES" sz="4000" dirty="0"/>
            </a:br>
            <a:endParaRPr lang="es-ES" dirty="0"/>
          </a:p>
        </p:txBody>
      </p:sp>
    </p:spTree>
    <p:extLst>
      <p:ext uri="{BB962C8B-B14F-4D97-AF65-F5344CB8AC3E}">
        <p14:creationId xmlns:p14="http://schemas.microsoft.com/office/powerpoint/2010/main" val="375532057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A05E9A9C-3E29-4BE2-93C5-13CE1C06E73E}"/>
              </a:ext>
            </a:extLst>
          </p:cNvPr>
          <p:cNvSpPr>
            <a:spLocks noGrp="1"/>
          </p:cNvSpPr>
          <p:nvPr>
            <p:ph idx="1"/>
          </p:nvPr>
        </p:nvSpPr>
        <p:spPr/>
        <p:txBody>
          <a:bodyPr>
            <a:normAutofit fontScale="77500" lnSpcReduction="20000"/>
          </a:bodyPr>
          <a:lstStyle/>
          <a:p>
            <a:pPr marL="0" indent="0">
              <a:buNone/>
            </a:pPr>
            <a:r>
              <a:rPr lang="ca-ES" sz="3800" b="1" cap="all" dirty="0">
                <a:solidFill>
                  <a:schemeClr val="bg1">
                    <a:lumMod val="50000"/>
                  </a:schemeClr>
                </a:solidFill>
              </a:rPr>
              <a:t>Símptomes lleus</a:t>
            </a:r>
            <a:r>
              <a:rPr lang="ca-ES" sz="3800" b="1" dirty="0">
                <a:solidFill>
                  <a:schemeClr val="bg1">
                    <a:lumMod val="50000"/>
                  </a:schemeClr>
                </a:solidFill>
              </a:rPr>
              <a:t>.</a:t>
            </a:r>
            <a:r>
              <a:rPr lang="ca-ES" sz="3800" dirty="0">
                <a:solidFill>
                  <a:schemeClr val="bg1">
                    <a:lumMod val="50000"/>
                  </a:schemeClr>
                </a:solidFill>
              </a:rPr>
              <a:t> Es consideren símptomes lleus de </a:t>
            </a:r>
            <a:r>
              <a:rPr lang="ca-ES" sz="3800" cap="all" dirty="0">
                <a:solidFill>
                  <a:schemeClr val="bg1">
                    <a:lumMod val="50000"/>
                  </a:schemeClr>
                </a:solidFill>
              </a:rPr>
              <a:t>covid</a:t>
            </a:r>
            <a:r>
              <a:rPr lang="ca-ES" sz="3800" dirty="0">
                <a:solidFill>
                  <a:schemeClr val="bg1">
                    <a:lumMod val="50000"/>
                  </a:schemeClr>
                </a:solidFill>
              </a:rPr>
              <a:t>-19:</a:t>
            </a:r>
            <a:endParaRPr lang="es-ES" sz="3800" b="1" dirty="0">
              <a:solidFill>
                <a:schemeClr val="bg1">
                  <a:lumMod val="50000"/>
                </a:schemeClr>
              </a:solidFill>
            </a:endParaRPr>
          </a:p>
          <a:p>
            <a:pPr lvl="1"/>
            <a:r>
              <a:rPr lang="ca-ES" dirty="0"/>
              <a:t>Febre, tot i ser elevada, però que baixa després de prendre antitèrmics, com ara el paracetamol</a:t>
            </a:r>
            <a:endParaRPr lang="es-ES" dirty="0"/>
          </a:p>
          <a:p>
            <a:pPr lvl="1"/>
            <a:r>
              <a:rPr lang="ca-ES" dirty="0"/>
              <a:t>Tos</a:t>
            </a:r>
            <a:endParaRPr lang="es-ES" dirty="0"/>
          </a:p>
          <a:p>
            <a:pPr lvl="1"/>
            <a:r>
              <a:rPr lang="ca-ES" dirty="0"/>
              <a:t>Malestar general</a:t>
            </a:r>
            <a:endParaRPr lang="es-ES" dirty="0"/>
          </a:p>
          <a:p>
            <a:pPr lvl="1"/>
            <a:r>
              <a:rPr lang="ca-ES" dirty="0"/>
              <a:t>Mucositat</a:t>
            </a:r>
            <a:endParaRPr lang="es-ES" dirty="0"/>
          </a:p>
          <a:p>
            <a:pPr lvl="1"/>
            <a:r>
              <a:rPr lang="ca-ES" dirty="0"/>
              <a:t>Dolor generalitzat als ossos i a la musculatura</a:t>
            </a:r>
            <a:endParaRPr lang="es-ES" dirty="0"/>
          </a:p>
          <a:p>
            <a:pPr lvl="1"/>
            <a:r>
              <a:rPr lang="ca-ES" dirty="0"/>
              <a:t>Nàusees</a:t>
            </a:r>
            <a:endParaRPr lang="es-ES" dirty="0"/>
          </a:p>
          <a:p>
            <a:pPr lvl="1"/>
            <a:r>
              <a:rPr lang="ca-ES" dirty="0"/>
              <a:t>Vòmits</a:t>
            </a:r>
            <a:endParaRPr lang="es-ES" dirty="0"/>
          </a:p>
          <a:p>
            <a:pPr lvl="1"/>
            <a:r>
              <a:rPr lang="ca-ES" dirty="0"/>
              <a:t>Diarrea</a:t>
            </a:r>
            <a:endParaRPr lang="es-ES" dirty="0"/>
          </a:p>
          <a:p>
            <a:pPr marL="0" indent="0">
              <a:buNone/>
            </a:pPr>
            <a:endParaRPr lang="ca-ES" b="1" cap="all" dirty="0"/>
          </a:p>
          <a:p>
            <a:pPr marL="0" indent="0">
              <a:buNone/>
            </a:pPr>
            <a:r>
              <a:rPr lang="ca-ES" sz="3800" b="1" cap="all" dirty="0">
                <a:solidFill>
                  <a:schemeClr val="bg1">
                    <a:lumMod val="50000"/>
                  </a:schemeClr>
                </a:solidFill>
              </a:rPr>
              <a:t>Símptomes greus. </a:t>
            </a:r>
            <a:r>
              <a:rPr lang="ca-ES" sz="3800" dirty="0">
                <a:solidFill>
                  <a:schemeClr val="bg1">
                    <a:lumMod val="50000"/>
                  </a:schemeClr>
                </a:solidFill>
              </a:rPr>
              <a:t>Es consideren símptomes greus:</a:t>
            </a:r>
            <a:endParaRPr lang="es-ES" sz="3800" b="1" dirty="0">
              <a:solidFill>
                <a:schemeClr val="bg1">
                  <a:lumMod val="50000"/>
                </a:schemeClr>
              </a:solidFill>
            </a:endParaRPr>
          </a:p>
          <a:p>
            <a:pPr lvl="1"/>
            <a:r>
              <a:rPr lang="ca-ES" dirty="0"/>
              <a:t>Dificultat respiratòria sobtada</a:t>
            </a:r>
            <a:endParaRPr lang="es-ES" dirty="0"/>
          </a:p>
          <a:p>
            <a:pPr lvl="1"/>
            <a:r>
              <a:rPr lang="ca-ES" dirty="0"/>
              <a:t>Febre mantinguda al llarg dels dies que no baixa amb antitèrmics</a:t>
            </a:r>
            <a:endParaRPr lang="es-ES" dirty="0"/>
          </a:p>
          <a:p>
            <a:endParaRPr lang="es-ES" dirty="0"/>
          </a:p>
        </p:txBody>
      </p:sp>
      <p:sp>
        <p:nvSpPr>
          <p:cNvPr id="4" name="Título 1">
            <a:extLst>
              <a:ext uri="{FF2B5EF4-FFF2-40B4-BE49-F238E27FC236}">
                <a16:creationId xmlns:a16="http://schemas.microsoft.com/office/drawing/2014/main" xmlns="" id="{2AF457C8-DCE5-404C-B557-5A76A75489D5}"/>
              </a:ext>
            </a:extLst>
          </p:cNvPr>
          <p:cNvSpPr>
            <a:spLocks noGrp="1"/>
          </p:cNvSpPr>
          <p:nvPr>
            <p:ph type="title"/>
          </p:nvPr>
        </p:nvSpPr>
        <p:spPr>
          <a:xfrm>
            <a:off x="2173887" y="446259"/>
            <a:ext cx="10515600" cy="1192213"/>
          </a:xfrm>
        </p:spPr>
        <p:txBody>
          <a:bodyPr>
            <a:normAutofit/>
          </a:bodyPr>
          <a:lstStyle/>
          <a:p>
            <a:r>
              <a:rPr lang="ca-ES" b="1" u="sng" dirty="0">
                <a:solidFill>
                  <a:schemeClr val="bg1">
                    <a:lumMod val="50000"/>
                  </a:schemeClr>
                </a:solidFill>
              </a:rPr>
              <a:t>SÍMPTOMES DE SOSPITA DE COVID</a:t>
            </a:r>
            <a:endParaRPr lang="es-ES" dirty="0"/>
          </a:p>
        </p:txBody>
      </p:sp>
    </p:spTree>
    <p:extLst>
      <p:ext uri="{BB962C8B-B14F-4D97-AF65-F5344CB8AC3E}">
        <p14:creationId xmlns:p14="http://schemas.microsoft.com/office/powerpoint/2010/main" val="278742038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CBB017EA-28A8-4BA5-A8DB-7E5D528FF992}"/>
              </a:ext>
            </a:extLst>
          </p:cNvPr>
          <p:cNvSpPr>
            <a:spLocks noGrp="1"/>
          </p:cNvSpPr>
          <p:nvPr>
            <p:ph idx="1"/>
          </p:nvPr>
        </p:nvSpPr>
        <p:spPr>
          <a:xfrm>
            <a:off x="1040081" y="2306370"/>
            <a:ext cx="10515600" cy="1107580"/>
          </a:xfrm>
        </p:spPr>
        <p:txBody>
          <a:bodyPr/>
          <a:lstStyle/>
          <a:p>
            <a:pPr lvl="0" fontAlgn="base"/>
            <a:r>
              <a:rPr lang="ca-ES" dirty="0"/>
              <a:t>Prova negativa PCR o serològica.</a:t>
            </a:r>
            <a:endParaRPr lang="es-ES" dirty="0"/>
          </a:p>
          <a:p>
            <a:pPr lvl="0" fontAlgn="base"/>
            <a:r>
              <a:rPr lang="ca-ES" dirty="0"/>
              <a:t>Finalització de la quarantena de 10 dies mínim sense símptomes.</a:t>
            </a:r>
            <a:endParaRPr lang="es-ES" dirty="0"/>
          </a:p>
          <a:p>
            <a:endParaRPr lang="es-ES" dirty="0"/>
          </a:p>
        </p:txBody>
      </p:sp>
      <p:sp>
        <p:nvSpPr>
          <p:cNvPr id="4" name="Título 1">
            <a:extLst>
              <a:ext uri="{FF2B5EF4-FFF2-40B4-BE49-F238E27FC236}">
                <a16:creationId xmlns:a16="http://schemas.microsoft.com/office/drawing/2014/main" xmlns="" id="{3C588262-4A32-4EAF-A553-855F70AE3E32}"/>
              </a:ext>
            </a:extLst>
          </p:cNvPr>
          <p:cNvSpPr>
            <a:spLocks noGrp="1"/>
          </p:cNvSpPr>
          <p:nvPr>
            <p:ph type="title"/>
          </p:nvPr>
        </p:nvSpPr>
        <p:spPr>
          <a:xfrm>
            <a:off x="1431966" y="713818"/>
            <a:ext cx="10515600" cy="1325563"/>
          </a:xfrm>
        </p:spPr>
        <p:txBody>
          <a:bodyPr>
            <a:normAutofit/>
          </a:bodyPr>
          <a:lstStyle/>
          <a:p>
            <a:r>
              <a:rPr lang="ca-ES" b="1" u="sng" dirty="0">
                <a:solidFill>
                  <a:schemeClr val="bg1">
                    <a:lumMod val="50000"/>
                  </a:schemeClr>
                </a:solidFill>
              </a:rPr>
              <a:t>MANTENIMENT DE L’AÏLLAMENT FINS:</a:t>
            </a:r>
            <a:endParaRPr lang="es-ES" dirty="0"/>
          </a:p>
        </p:txBody>
      </p:sp>
    </p:spTree>
    <p:extLst>
      <p:ext uri="{BB962C8B-B14F-4D97-AF65-F5344CB8AC3E}">
        <p14:creationId xmlns:p14="http://schemas.microsoft.com/office/powerpoint/2010/main" val="149929627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xmlns="" id="{B891D2AC-4A39-4D77-9A39-BD5537788C16}"/>
              </a:ext>
            </a:extLst>
          </p:cNvPr>
          <p:cNvSpPr txBox="1">
            <a:spLocks noGrp="1"/>
          </p:cNvSpPr>
          <p:nvPr>
            <p:ph type="title"/>
          </p:nvPr>
        </p:nvSpPr>
        <p:spPr>
          <a:xfrm>
            <a:off x="4210793" y="45750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ca-ES" b="1" u="sng" dirty="0">
                <a:solidFill>
                  <a:schemeClr val="bg1">
                    <a:lumMod val="50000"/>
                  </a:schemeClr>
                </a:solidFill>
              </a:rPr>
              <a:t>TRACTAMENT</a:t>
            </a:r>
            <a:endParaRPr lang="es-ES" dirty="0"/>
          </a:p>
        </p:txBody>
      </p:sp>
      <p:sp>
        <p:nvSpPr>
          <p:cNvPr id="7" name="Rectángulo 6">
            <a:extLst>
              <a:ext uri="{FF2B5EF4-FFF2-40B4-BE49-F238E27FC236}">
                <a16:creationId xmlns:a16="http://schemas.microsoft.com/office/drawing/2014/main" xmlns="" id="{55020799-6923-48A2-B381-9C2A59DF6CCB}"/>
              </a:ext>
            </a:extLst>
          </p:cNvPr>
          <p:cNvSpPr/>
          <p:nvPr/>
        </p:nvSpPr>
        <p:spPr>
          <a:xfrm>
            <a:off x="1542170" y="1557982"/>
            <a:ext cx="9107659" cy="4561377"/>
          </a:xfrm>
          <a:prstGeom prst="rect">
            <a:avLst/>
          </a:prstGeom>
        </p:spPr>
        <p:txBody>
          <a:bodyPr wrap="square">
            <a:spAutoFit/>
          </a:bodyPr>
          <a:lstStyle/>
          <a:p>
            <a:pPr lvl="0" algn="just" fontAlgn="base">
              <a:lnSpc>
                <a:spcPct val="107000"/>
              </a:lnSpc>
              <a:spcBef>
                <a:spcPts val="1000"/>
              </a:spcBef>
              <a:spcAft>
                <a:spcPts val="1000"/>
              </a:spcAft>
              <a:buSzPts val="1000"/>
              <a:tabLst>
                <a:tab pos="803275" algn="l"/>
              </a:tabLst>
            </a:pPr>
            <a:r>
              <a:rPr lang="ca-ES" sz="1600" b="1" u="sng"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Símptomes lleus.</a:t>
            </a:r>
            <a:endParaRPr lang="es-ES"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Bef>
                <a:spcPts val="300"/>
              </a:spcBef>
              <a:spcAft>
                <a:spcPts val="300"/>
              </a:spcAft>
              <a:buSzPts val="1000"/>
              <a:buFont typeface="Symbol" panose="05050102010706020507" pitchFamily="18" charset="2"/>
              <a:buChar char=""/>
              <a:tabLst>
                <a:tab pos="1447800" algn="l"/>
              </a:tabLst>
            </a:pPr>
            <a:r>
              <a:rPr lang="ca-ES"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Aïllament</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Bef>
                <a:spcPts val="300"/>
              </a:spcBef>
              <a:spcAft>
                <a:spcPts val="300"/>
              </a:spcAft>
              <a:buSzPts val="1000"/>
              <a:buFont typeface="Symbol" panose="05050102010706020507" pitchFamily="18" charset="2"/>
              <a:buChar char=""/>
              <a:tabLst>
                <a:tab pos="1447800" algn="l"/>
              </a:tabLst>
            </a:pPr>
            <a:r>
              <a:rPr lang="ca-ES"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Avís al CAP o al 061</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Bef>
                <a:spcPts val="300"/>
              </a:spcBef>
              <a:spcAft>
                <a:spcPts val="300"/>
              </a:spcAft>
              <a:buSzPts val="1000"/>
              <a:buFont typeface="Symbol" panose="05050102010706020507" pitchFamily="18" charset="2"/>
              <a:buChar char=""/>
              <a:tabLst>
                <a:tab pos="1447800" algn="l"/>
              </a:tabLst>
            </a:pPr>
            <a:r>
              <a:rPr lang="ca-ES"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Control de constants.</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Bef>
                <a:spcPts val="300"/>
              </a:spcBef>
              <a:spcAft>
                <a:spcPts val="300"/>
              </a:spcAft>
              <a:buSzPts val="1000"/>
              <a:buFont typeface="Symbol" panose="05050102010706020507" pitchFamily="18" charset="2"/>
              <a:buChar char=""/>
              <a:tabLst>
                <a:tab pos="1447800" algn="l"/>
              </a:tabLst>
            </a:pPr>
            <a:r>
              <a:rPr lang="ca-ES"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Seguir consells i prescripcions mèdiques.</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Bef>
                <a:spcPts val="300"/>
              </a:spcBef>
              <a:spcAft>
                <a:spcPts val="300"/>
              </a:spcAft>
              <a:buSzPts val="1000"/>
              <a:buFont typeface="Symbol" panose="05050102010706020507" pitchFamily="18" charset="2"/>
              <a:buChar char=""/>
              <a:tabLst>
                <a:tab pos="1447800" algn="l"/>
              </a:tabLst>
            </a:pPr>
            <a:r>
              <a:rPr lang="ca-ES"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Descans</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Bef>
                <a:spcPts val="300"/>
              </a:spcBef>
              <a:spcAft>
                <a:spcPts val="300"/>
              </a:spcAft>
              <a:buSzPts val="1000"/>
              <a:buFont typeface="Symbol" panose="05050102010706020507" pitchFamily="18" charset="2"/>
              <a:buChar char=""/>
              <a:tabLst>
                <a:tab pos="1447800" algn="l"/>
              </a:tabLst>
            </a:pPr>
            <a:r>
              <a:rPr lang="ca-ES"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Hidratació en abundància</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Bef>
                <a:spcPts val="300"/>
              </a:spcBef>
              <a:spcAft>
                <a:spcPts val="300"/>
              </a:spcAft>
              <a:buSzPts val="1000"/>
              <a:buFont typeface="Symbol" panose="05050102010706020507" pitchFamily="18" charset="2"/>
              <a:buChar char=""/>
              <a:tabLst>
                <a:tab pos="1447800" algn="l"/>
              </a:tabLst>
            </a:pPr>
            <a:r>
              <a:rPr lang="ca-ES"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Control estricte dels antitèrmics pautats</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lvl="0" algn="just" fontAlgn="base">
              <a:lnSpc>
                <a:spcPct val="107000"/>
              </a:lnSpc>
              <a:spcBef>
                <a:spcPts val="1000"/>
              </a:spcBef>
              <a:spcAft>
                <a:spcPts val="1000"/>
              </a:spcAft>
              <a:buSzPts val="1000"/>
              <a:tabLst>
                <a:tab pos="803275" algn="l"/>
              </a:tabLst>
            </a:pPr>
            <a:r>
              <a:rPr lang="ca-ES" sz="1600" b="1" u="sng"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Símptomes greus.</a:t>
            </a:r>
            <a:r>
              <a:rPr lang="ca-ES" sz="16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ca-ES"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Dificultats respiratòries greus o altres que no es puguin tractar al centre, tant si sospitem que són derivades del COVID com si no ho són</a:t>
            </a:r>
            <a:r>
              <a:rPr lang="ca-ES"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Bef>
                <a:spcPts val="300"/>
              </a:spcBef>
              <a:spcAft>
                <a:spcPts val="300"/>
              </a:spcAft>
              <a:buSzPts val="1000"/>
              <a:buFont typeface="Symbol" panose="05050102010706020507" pitchFamily="18" charset="2"/>
              <a:buChar char=""/>
              <a:tabLst>
                <a:tab pos="1447800" algn="l"/>
              </a:tabLst>
            </a:pPr>
            <a:r>
              <a:rPr lang="ca-ES"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Aïllament</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Bef>
                <a:spcPts val="300"/>
              </a:spcBef>
              <a:spcAft>
                <a:spcPts val="300"/>
              </a:spcAft>
              <a:buSzPts val="1000"/>
              <a:buFont typeface="Symbol" panose="05050102010706020507" pitchFamily="18" charset="2"/>
              <a:buChar char=""/>
              <a:tabLst>
                <a:tab pos="1447800" algn="l"/>
              </a:tabLst>
            </a:pPr>
            <a:r>
              <a:rPr lang="ca-ES"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Avís al CAP o al 061</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Bef>
                <a:spcPts val="300"/>
              </a:spcBef>
              <a:spcAft>
                <a:spcPts val="300"/>
              </a:spcAft>
              <a:buSzPts val="1000"/>
              <a:buFont typeface="Symbol" panose="05050102010706020507" pitchFamily="18" charset="2"/>
              <a:buChar char=""/>
              <a:tabLst>
                <a:tab pos="1447800" algn="l"/>
              </a:tabLst>
            </a:pPr>
            <a:r>
              <a:rPr lang="ca-ES"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Control de constants.</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Bef>
                <a:spcPts val="300"/>
              </a:spcBef>
              <a:spcAft>
                <a:spcPts val="300"/>
              </a:spcAft>
              <a:buSzPts val="1000"/>
              <a:buFont typeface="Symbol" panose="05050102010706020507" pitchFamily="18" charset="2"/>
              <a:buChar char=""/>
              <a:tabLst>
                <a:tab pos="1447800" algn="l"/>
              </a:tabLst>
            </a:pPr>
            <a:r>
              <a:rPr lang="ca-ES"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Derivació al servei d’emergències per si es requereixen tractaments amb suport vital</a:t>
            </a:r>
            <a:r>
              <a:rPr lang="ca-ES"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2624498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7AEF8AE-0811-47E3-9B8B-5E600DC12621}"/>
              </a:ext>
            </a:extLst>
          </p:cNvPr>
          <p:cNvSpPr>
            <a:spLocks noGrp="1"/>
          </p:cNvSpPr>
          <p:nvPr>
            <p:ph type="title"/>
          </p:nvPr>
        </p:nvSpPr>
        <p:spPr/>
        <p:txBody>
          <a:bodyPr>
            <a:normAutofit/>
          </a:bodyPr>
          <a:lstStyle/>
          <a:p>
            <a:r>
              <a:rPr lang="ca-ES" sz="3600" b="1" u="sng" dirty="0">
                <a:solidFill>
                  <a:schemeClr val="bg1">
                    <a:lumMod val="50000"/>
                  </a:schemeClr>
                </a:solidFill>
              </a:rPr>
              <a:t>SEGUIMENT </a:t>
            </a:r>
            <a:r>
              <a:rPr lang="ca-ES" sz="3600" b="1" u="sng" cap="all" dirty="0">
                <a:solidFill>
                  <a:schemeClr val="bg1">
                    <a:lumMod val="50000"/>
                  </a:schemeClr>
                </a:solidFill>
              </a:rPr>
              <a:t>DELS contactes dels</a:t>
            </a:r>
            <a:r>
              <a:rPr lang="ca-ES" sz="3600" b="1" u="sng" dirty="0">
                <a:solidFill>
                  <a:schemeClr val="bg1">
                    <a:lumMod val="50000"/>
                  </a:schemeClr>
                </a:solidFill>
              </a:rPr>
              <a:t> CASOS CONFIRMATS</a:t>
            </a:r>
            <a:endParaRPr lang="es-ES" sz="3600" u="sng" dirty="0">
              <a:solidFill>
                <a:schemeClr val="bg1">
                  <a:lumMod val="50000"/>
                </a:schemeClr>
              </a:solidFill>
            </a:endParaRPr>
          </a:p>
        </p:txBody>
      </p:sp>
      <p:sp>
        <p:nvSpPr>
          <p:cNvPr id="3" name="Marcador de contenido 2">
            <a:extLst>
              <a:ext uri="{FF2B5EF4-FFF2-40B4-BE49-F238E27FC236}">
                <a16:creationId xmlns:a16="http://schemas.microsoft.com/office/drawing/2014/main" xmlns="" id="{D0739066-C951-4511-A2F2-EBEA3004BE32}"/>
              </a:ext>
            </a:extLst>
          </p:cNvPr>
          <p:cNvSpPr>
            <a:spLocks noGrp="1"/>
          </p:cNvSpPr>
          <p:nvPr>
            <p:ph idx="1"/>
          </p:nvPr>
        </p:nvSpPr>
        <p:spPr/>
        <p:txBody>
          <a:bodyPr>
            <a:normAutofit/>
          </a:bodyPr>
          <a:lstStyle/>
          <a:p>
            <a:pPr lvl="1"/>
            <a:r>
              <a:rPr lang="ca-ES" dirty="0"/>
              <a:t>Cal identificar ràpidament les persones amb qui ha estat en contacte per evitar la transmissió en el període asimptomàtic, fer-ne el seguiment i diagnosticar-los de forma precoç.</a:t>
            </a:r>
          </a:p>
          <a:p>
            <a:pPr lvl="1"/>
            <a:endParaRPr lang="es-ES" sz="2000" dirty="0"/>
          </a:p>
          <a:p>
            <a:pPr lvl="1"/>
            <a:r>
              <a:rPr lang="ca-ES" dirty="0"/>
              <a:t>Els </a:t>
            </a:r>
            <a:r>
              <a:rPr lang="ca-ES" b="1" cap="all" dirty="0"/>
              <a:t>contactes estrets</a:t>
            </a:r>
            <a:r>
              <a:rPr lang="ca-ES" dirty="0"/>
              <a:t> són les persones amb qui s’ha compartit espai a menys de 2 metres de distància, durant més de 15 minuts, al llarg de les 48 hores prèvies a l’inici dels símptomes.</a:t>
            </a:r>
          </a:p>
          <a:p>
            <a:pPr lvl="1"/>
            <a:endParaRPr lang="es-ES" sz="2000" dirty="0"/>
          </a:p>
          <a:p>
            <a:pPr lvl="1"/>
            <a:r>
              <a:rPr lang="ca-ES" dirty="0"/>
              <a:t>En el moment de l’extracció de la mostra per a la PCR, ja és necessari que el cas possible de COVID-19, o l’equip de la Llar, informi el metge o metgessa de totes les persones que poden ser un contacte estret.</a:t>
            </a:r>
            <a:endParaRPr lang="es-ES" sz="2000" dirty="0"/>
          </a:p>
          <a:p>
            <a:endParaRPr lang="es-ES" dirty="0"/>
          </a:p>
        </p:txBody>
      </p:sp>
    </p:spTree>
    <p:extLst>
      <p:ext uri="{BB962C8B-B14F-4D97-AF65-F5344CB8AC3E}">
        <p14:creationId xmlns:p14="http://schemas.microsoft.com/office/powerpoint/2010/main" val="104163208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B8D7800D-5A93-4F81-82BE-7C9BCF69C3D7}"/>
              </a:ext>
            </a:extLst>
          </p:cNvPr>
          <p:cNvSpPr>
            <a:spLocks noGrp="1"/>
          </p:cNvSpPr>
          <p:nvPr>
            <p:ph idx="1"/>
          </p:nvPr>
        </p:nvSpPr>
        <p:spPr/>
        <p:txBody>
          <a:bodyPr/>
          <a:lstStyle/>
          <a:p>
            <a:pPr lvl="1"/>
            <a:r>
              <a:rPr lang="ca-ES" dirty="0"/>
              <a:t>També rep un correu electrònic i un missatge SMS amb un formulari on ha de reportar les dades de tots els seus contactes estrets: nom, cognom, telèfon mòbil, data del contacte i tipus d’entorn (familiar, social, laboral o escolar). Es pot consultar la informació reportada al formulari de contactes estrets a La Meva Salut, l’espai digital de salut personal. Les persones que encara no tinguin accés a La Meva Salut el poden demanar de forma excepcional trucant al 900 053 723 o emplenant </a:t>
            </a:r>
            <a:r>
              <a:rPr lang="ca-ES" u="sng" dirty="0">
                <a:hlinkClick r:id="rId2"/>
              </a:rPr>
              <a:t>el formulari en línia</a:t>
            </a:r>
            <a:r>
              <a:rPr lang="ca-ES" dirty="0"/>
              <a:t>.</a:t>
            </a:r>
          </a:p>
          <a:p>
            <a:pPr lvl="1"/>
            <a:endParaRPr lang="es-ES" sz="2000" dirty="0"/>
          </a:p>
          <a:p>
            <a:pPr lvl="1"/>
            <a:r>
              <a:rPr lang="ca-ES" dirty="0"/>
              <a:t>Els professionals sanitaris l’han d’informar dels resultats de les proves, i també els pot consultar través de La Meva Salut.</a:t>
            </a:r>
            <a:endParaRPr lang="es-ES" sz="2000" dirty="0"/>
          </a:p>
          <a:p>
            <a:endParaRPr lang="es-ES" dirty="0"/>
          </a:p>
        </p:txBody>
      </p:sp>
    </p:spTree>
    <p:extLst>
      <p:ext uri="{BB962C8B-B14F-4D97-AF65-F5344CB8AC3E}">
        <p14:creationId xmlns:p14="http://schemas.microsoft.com/office/powerpoint/2010/main" val="166343934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99F6B7D-159F-4223-A50D-21E772C86311}"/>
              </a:ext>
            </a:extLst>
          </p:cNvPr>
          <p:cNvSpPr>
            <a:spLocks noGrp="1"/>
          </p:cNvSpPr>
          <p:nvPr>
            <p:ph type="title"/>
          </p:nvPr>
        </p:nvSpPr>
        <p:spPr/>
        <p:txBody>
          <a:bodyPr>
            <a:normAutofit/>
          </a:bodyPr>
          <a:lstStyle/>
          <a:p>
            <a:r>
              <a:rPr lang="ca-ES" sz="3600" b="1" u="sng" dirty="0">
                <a:solidFill>
                  <a:schemeClr val="bg1">
                    <a:lumMod val="50000"/>
                  </a:schemeClr>
                </a:solidFill>
              </a:rPr>
              <a:t>AÏLLAMENT DELS TREBALLADORS CONFIRMATS DE COVID O EN FASE DE QUARANTENA.</a:t>
            </a:r>
            <a:endParaRPr lang="es-ES" sz="3600" u="sng" dirty="0">
              <a:solidFill>
                <a:schemeClr val="bg1">
                  <a:lumMod val="50000"/>
                </a:schemeClr>
              </a:solidFill>
            </a:endParaRPr>
          </a:p>
        </p:txBody>
      </p:sp>
      <p:sp>
        <p:nvSpPr>
          <p:cNvPr id="3" name="Marcador de contenido 2">
            <a:extLst>
              <a:ext uri="{FF2B5EF4-FFF2-40B4-BE49-F238E27FC236}">
                <a16:creationId xmlns:a16="http://schemas.microsoft.com/office/drawing/2014/main" xmlns="" id="{82A83618-D4FE-4DD1-B532-2FEAE1C870EE}"/>
              </a:ext>
            </a:extLst>
          </p:cNvPr>
          <p:cNvSpPr>
            <a:spLocks noGrp="1"/>
          </p:cNvSpPr>
          <p:nvPr>
            <p:ph idx="1"/>
          </p:nvPr>
        </p:nvSpPr>
        <p:spPr>
          <a:xfrm>
            <a:off x="1091418" y="1957974"/>
            <a:ext cx="10515600" cy="3590437"/>
          </a:xfrm>
        </p:spPr>
        <p:txBody>
          <a:bodyPr>
            <a:noAutofit/>
          </a:bodyPr>
          <a:lstStyle/>
          <a:p>
            <a:pPr lvl="0"/>
            <a:r>
              <a:rPr lang="ca-ES" sz="2400" dirty="0"/>
              <a:t>La persona amb diagnòstic positiu rep un SMS o una trucada informativa sobre el que ha de fer. Si és un SMS, s’ha d’identificar amb el seu CIP.</a:t>
            </a:r>
            <a:endParaRPr lang="es-ES" sz="2400" dirty="0"/>
          </a:p>
          <a:p>
            <a:pPr lvl="0"/>
            <a:r>
              <a:rPr lang="ca-ES" sz="2400" dirty="0"/>
              <a:t>Cal que completi la informació que ha reportat sobre les persones amb qui ha tingut contacte al formulari-</a:t>
            </a:r>
          </a:p>
          <a:p>
            <a:pPr lvl="0"/>
            <a:r>
              <a:rPr lang="ca-ES" sz="2400" dirty="0"/>
              <a:t>Se li comunica que ha de fer aïllament domiciliari fins que els professionals sanitaris ho indiquin.</a:t>
            </a:r>
            <a:endParaRPr lang="es-ES" sz="2400" dirty="0"/>
          </a:p>
          <a:p>
            <a:pPr lvl="2"/>
            <a:r>
              <a:rPr lang="ca-ES" sz="1800" dirty="0"/>
              <a:t>Cal que la persona romangui al seu domicili.</a:t>
            </a:r>
            <a:endParaRPr lang="es-ES" sz="1800" dirty="0"/>
          </a:p>
          <a:p>
            <a:pPr lvl="2"/>
            <a:r>
              <a:rPr lang="ca-ES" sz="1800" dirty="0"/>
              <a:t>Si conviu amb altres persones, cal que la persona diagnosticada estigui separada de la resta de convivents en una habitació de la casa i en restringeixi al màxim les sortides. Ha de fer servir un lavabo propi i, si no és possible, convé desinfectar-lo amb lleixiu després de cada ús.</a:t>
            </a:r>
            <a:endParaRPr lang="es-ES" sz="1800" dirty="0"/>
          </a:p>
          <a:p>
            <a:pPr lvl="2"/>
            <a:r>
              <a:rPr lang="ca-ES" sz="1800" dirty="0"/>
              <a:t>No pot rebre visites i ha d’evitar el contacte proper sense protecció amb qualsevol persona convivent i amb animals domèstics. Ha d’usar mascareta sempre que estigui en contacte amb els convivents.</a:t>
            </a:r>
            <a:endParaRPr lang="es-ES" sz="1800" dirty="0"/>
          </a:p>
        </p:txBody>
      </p:sp>
    </p:spTree>
    <p:extLst>
      <p:ext uri="{BB962C8B-B14F-4D97-AF65-F5344CB8AC3E}">
        <p14:creationId xmlns:p14="http://schemas.microsoft.com/office/powerpoint/2010/main" val="153969500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1B5F47DB-2F43-40EE-B587-65BC4A117C85}"/>
              </a:ext>
            </a:extLst>
          </p:cNvPr>
          <p:cNvSpPr>
            <a:spLocks noGrp="1"/>
          </p:cNvSpPr>
          <p:nvPr>
            <p:ph idx="1"/>
          </p:nvPr>
        </p:nvSpPr>
        <p:spPr>
          <a:xfrm>
            <a:off x="838200" y="829994"/>
            <a:ext cx="10515600" cy="5346969"/>
          </a:xfrm>
        </p:spPr>
        <p:txBody>
          <a:bodyPr>
            <a:normAutofit/>
          </a:bodyPr>
          <a:lstStyle/>
          <a:p>
            <a:pPr lvl="2"/>
            <a:r>
              <a:rPr lang="ca-ES" sz="1800" dirty="0"/>
              <a:t>Si conviu amb altres persones, convé que només una se’n faci càrrec. Quan hagin de tenir contacte, les dues persones s’han de posar mascareta.</a:t>
            </a:r>
            <a:endParaRPr lang="es-ES" sz="1800" dirty="0"/>
          </a:p>
          <a:p>
            <a:pPr lvl="2"/>
            <a:r>
              <a:rPr lang="ca-ES" sz="1800" dirty="0"/>
              <a:t>S’ha de rentar sovint les mans (amb aigua i sabó o solucions hidroalcohòliques), especialment després de tossir, esternudar i tocar o manipular mocadors o altres superfícies potencialment contaminades.</a:t>
            </a:r>
            <a:endParaRPr lang="es-ES" sz="1800" dirty="0"/>
          </a:p>
          <a:p>
            <a:pPr lvl="2"/>
            <a:r>
              <a:rPr lang="ca-ES" sz="1800" dirty="0"/>
              <a:t>Si la persona viu sola, cal que algú de confiança o serveis a domicili li portin la compra i les coses necessàries (menjar, medicació, etc.) i que les hi deixi al replà.</a:t>
            </a:r>
          </a:p>
          <a:p>
            <a:pPr lvl="2"/>
            <a:endParaRPr lang="ca-ES" dirty="0"/>
          </a:p>
          <a:p>
            <a:pPr lvl="0"/>
            <a:r>
              <a:rPr lang="ca-ES" sz="2400" dirty="0"/>
              <a:t>Ha de fer seguiment i vigilància dels símptomes dos cops al dia a través de </a:t>
            </a:r>
            <a:r>
              <a:rPr lang="ca-ES" sz="2400" dirty="0" err="1"/>
              <a:t>l’app</a:t>
            </a:r>
            <a:r>
              <a:rPr lang="ca-ES" sz="2400" dirty="0"/>
              <a:t> STOP COVID19 CAT, que està connectada amb l’atenció primària.</a:t>
            </a:r>
            <a:endParaRPr lang="es-ES" sz="2400" dirty="0"/>
          </a:p>
          <a:p>
            <a:pPr lvl="0"/>
            <a:r>
              <a:rPr lang="ca-ES" sz="2400" dirty="0"/>
              <a:t>En el cas que sigui necessari tramitar la baixa laboral, l’ha de gestionar a través del seu professional d’atenció primària.</a:t>
            </a:r>
          </a:p>
          <a:p>
            <a:endParaRPr lang="es-ES" dirty="0"/>
          </a:p>
        </p:txBody>
      </p:sp>
    </p:spTree>
    <p:extLst>
      <p:ext uri="{BB962C8B-B14F-4D97-AF65-F5344CB8AC3E}">
        <p14:creationId xmlns:p14="http://schemas.microsoft.com/office/powerpoint/2010/main" val="113363653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53D1861-2CA1-4341-9D8E-58EAC1DDC480}"/>
              </a:ext>
            </a:extLst>
          </p:cNvPr>
          <p:cNvSpPr>
            <a:spLocks noGrp="1"/>
          </p:cNvSpPr>
          <p:nvPr>
            <p:ph type="title"/>
          </p:nvPr>
        </p:nvSpPr>
        <p:spPr>
          <a:xfrm>
            <a:off x="838200" y="365125"/>
            <a:ext cx="10515600" cy="1505878"/>
          </a:xfrm>
        </p:spPr>
        <p:txBody>
          <a:bodyPr>
            <a:normAutofit fontScale="90000"/>
          </a:bodyPr>
          <a:lstStyle/>
          <a:p>
            <a:r>
              <a:rPr lang="ca-ES" sz="4000" b="1" dirty="0"/>
              <a:t/>
            </a:r>
            <a:br>
              <a:rPr lang="ca-ES" sz="4000" b="1" dirty="0"/>
            </a:br>
            <a:r>
              <a:rPr lang="ca-ES" sz="3100" b="1" dirty="0">
                <a:solidFill>
                  <a:srgbClr val="92D050"/>
                </a:solidFill>
              </a:rPr>
              <a:t>Disponibilitat d’informació respecte a les activitats que podrà fer cada tipus de resident en cas que hi hagi un brot, impulsar actuacions que evitin el deteriorament derivat de l’aïllament de la persona. </a:t>
            </a:r>
            <a:r>
              <a:rPr lang="es-ES" sz="3600" dirty="0">
                <a:solidFill>
                  <a:srgbClr val="92D050"/>
                </a:solidFill>
              </a:rPr>
              <a:t/>
            </a:r>
            <a:br>
              <a:rPr lang="es-ES" sz="3600" dirty="0">
                <a:solidFill>
                  <a:srgbClr val="92D050"/>
                </a:solidFill>
              </a:rPr>
            </a:br>
            <a:endParaRPr lang="es-ES" dirty="0">
              <a:solidFill>
                <a:srgbClr val="92D050"/>
              </a:solidFill>
            </a:endParaRPr>
          </a:p>
        </p:txBody>
      </p:sp>
      <p:sp>
        <p:nvSpPr>
          <p:cNvPr id="3" name="Marcador de contenido 2">
            <a:extLst>
              <a:ext uri="{FF2B5EF4-FFF2-40B4-BE49-F238E27FC236}">
                <a16:creationId xmlns:a16="http://schemas.microsoft.com/office/drawing/2014/main" xmlns="" id="{F4FBAFE8-2B52-4F76-BFDB-29E1822FB4B6}"/>
              </a:ext>
            </a:extLst>
          </p:cNvPr>
          <p:cNvSpPr>
            <a:spLocks noGrp="1"/>
          </p:cNvSpPr>
          <p:nvPr>
            <p:ph idx="1"/>
          </p:nvPr>
        </p:nvSpPr>
        <p:spPr>
          <a:xfrm>
            <a:off x="950741" y="2070234"/>
            <a:ext cx="10515600" cy="4351338"/>
          </a:xfrm>
        </p:spPr>
        <p:txBody>
          <a:bodyPr>
            <a:normAutofit fontScale="70000" lnSpcReduction="20000"/>
          </a:bodyPr>
          <a:lstStyle/>
          <a:p>
            <a:pPr marL="0" indent="0" algn="just">
              <a:buNone/>
            </a:pPr>
            <a:r>
              <a:rPr lang="ca-ES" dirty="0"/>
              <a:t>Els usuaris de la Llar Residència amb el confinament perden l’accés al Centre Ocupacional extern.</a:t>
            </a:r>
            <a:endParaRPr lang="es-ES" dirty="0"/>
          </a:p>
          <a:p>
            <a:pPr marL="0" indent="0" algn="just">
              <a:buNone/>
            </a:pPr>
            <a:endParaRPr lang="ca-ES" dirty="0"/>
          </a:p>
          <a:p>
            <a:pPr marL="0" indent="0" algn="just">
              <a:buNone/>
            </a:pPr>
            <a:r>
              <a:rPr lang="ca-ES" u="sng" dirty="0"/>
              <a:t>Mentre no estiguin aïllats faran:</a:t>
            </a:r>
            <a:endParaRPr lang="es-ES" u="sng" dirty="0"/>
          </a:p>
          <a:p>
            <a:pPr lvl="0" algn="just"/>
            <a:r>
              <a:rPr lang="ca-ES" dirty="0"/>
              <a:t>Activitat matí i tarda amb la seva cohort. Aquesta activitat serà lúdica i grupal.</a:t>
            </a:r>
            <a:endParaRPr lang="es-ES" dirty="0"/>
          </a:p>
          <a:p>
            <a:pPr lvl="0" algn="just"/>
            <a:r>
              <a:rPr lang="ca-ES" dirty="0"/>
              <a:t>Fisioteràpia 2 cops per setmana durant 45 minuts.</a:t>
            </a:r>
            <a:endParaRPr lang="es-ES" dirty="0"/>
          </a:p>
          <a:p>
            <a:pPr lvl="0" algn="just"/>
            <a:r>
              <a:rPr lang="ca-ES" dirty="0"/>
              <a:t>Podrà utilitzar la TV i l’equip informàtic de la seva habitació.</a:t>
            </a:r>
            <a:endParaRPr lang="es-ES" dirty="0"/>
          </a:p>
          <a:p>
            <a:pPr lvl="0" algn="just"/>
            <a:r>
              <a:rPr lang="ca-ES" dirty="0"/>
              <a:t>Podrà fer videoconferència 2 cops a la setmana mínim, amb la seva família.</a:t>
            </a:r>
            <a:endParaRPr lang="es-ES" dirty="0"/>
          </a:p>
          <a:p>
            <a:pPr marL="0" indent="0" algn="just">
              <a:buNone/>
            </a:pPr>
            <a:endParaRPr lang="ca-ES" dirty="0"/>
          </a:p>
          <a:p>
            <a:pPr marL="0" indent="0" algn="just">
              <a:buNone/>
            </a:pPr>
            <a:r>
              <a:rPr lang="ca-ES" u="sng" dirty="0"/>
              <a:t>Si estan aïllats a dins la seva habitació:</a:t>
            </a:r>
            <a:endParaRPr lang="es-ES" u="sng" dirty="0"/>
          </a:p>
          <a:p>
            <a:pPr lvl="0" algn="just"/>
            <a:r>
              <a:rPr lang="ca-ES" dirty="0"/>
              <a:t>Podrà utilitzar la TV i l’equip informàtic de la seva habitació.</a:t>
            </a:r>
            <a:endParaRPr lang="es-ES" dirty="0"/>
          </a:p>
          <a:p>
            <a:pPr lvl="0" algn="just"/>
            <a:r>
              <a:rPr lang="ca-ES" dirty="0"/>
              <a:t>Podrà fer videoconferència 2 cops a la setmana mínim, amb la seva família.</a:t>
            </a:r>
            <a:endParaRPr lang="es-ES" dirty="0"/>
          </a:p>
          <a:p>
            <a:pPr lvl="0" algn="just"/>
            <a:r>
              <a:rPr lang="ca-ES" dirty="0"/>
              <a:t>La fisioteràpia només es podrà realitzar si les autoritats sanitàries ho contemplen.</a:t>
            </a:r>
            <a:endParaRPr lang="es-ES" dirty="0"/>
          </a:p>
          <a:p>
            <a:pPr marL="0" indent="0">
              <a:buNone/>
            </a:pPr>
            <a:endParaRPr lang="es-ES" dirty="0"/>
          </a:p>
        </p:txBody>
      </p:sp>
    </p:spTree>
    <p:extLst>
      <p:ext uri="{BB962C8B-B14F-4D97-AF65-F5344CB8AC3E}">
        <p14:creationId xmlns:p14="http://schemas.microsoft.com/office/powerpoint/2010/main" val="179241045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E26B088-1849-4C10-A2C8-BE84A7977F49}"/>
              </a:ext>
            </a:extLst>
          </p:cNvPr>
          <p:cNvSpPr>
            <a:spLocks noGrp="1"/>
          </p:cNvSpPr>
          <p:nvPr>
            <p:ph type="title"/>
          </p:nvPr>
        </p:nvSpPr>
        <p:spPr/>
        <p:txBody>
          <a:bodyPr>
            <a:normAutofit/>
          </a:bodyPr>
          <a:lstStyle/>
          <a:p>
            <a:pPr algn="just"/>
            <a:r>
              <a:rPr lang="ca-ES" sz="2000" b="1" dirty="0">
                <a:solidFill>
                  <a:srgbClr val="92D050"/>
                </a:solidFill>
              </a:rPr>
              <a:t>Disponibilitat de la informació sobre com haurà de coordinar-se i amb qui ha de contactar en situació de COVID-19 per garantir una resposta àgil i adequada (Salut Pública/Vigilància epidemiològica/EAP/Referents de Salut i del Departament de Treball, Afers Socials i Famílies/Equips assistencials de suport (PADES, HAD)/ Atenció continuada/Bombers). </a:t>
            </a:r>
            <a:endParaRPr lang="es-ES" sz="2000" dirty="0">
              <a:solidFill>
                <a:srgbClr val="92D050"/>
              </a:solidFill>
            </a:endParaRPr>
          </a:p>
        </p:txBody>
      </p:sp>
      <p:sp>
        <p:nvSpPr>
          <p:cNvPr id="3" name="Marcador de contenido 2">
            <a:extLst>
              <a:ext uri="{FF2B5EF4-FFF2-40B4-BE49-F238E27FC236}">
                <a16:creationId xmlns:a16="http://schemas.microsoft.com/office/drawing/2014/main" xmlns="" id="{117E9F3A-7933-4300-8E92-D6A1C158E9DA}"/>
              </a:ext>
            </a:extLst>
          </p:cNvPr>
          <p:cNvSpPr>
            <a:spLocks noGrp="1"/>
          </p:cNvSpPr>
          <p:nvPr>
            <p:ph idx="1"/>
          </p:nvPr>
        </p:nvSpPr>
        <p:spPr/>
        <p:txBody>
          <a:bodyPr>
            <a:normAutofit fontScale="77500" lnSpcReduction="20000"/>
          </a:bodyPr>
          <a:lstStyle/>
          <a:p>
            <a:pPr marL="0" indent="0">
              <a:buNone/>
            </a:pPr>
            <a:r>
              <a:rPr lang="ca-ES" b="1" dirty="0"/>
              <a:t>CAS DE CAS POSITIU DE COVID O SÍMPTOMES ASSIMILABLES CAL:</a:t>
            </a:r>
            <a:endParaRPr lang="es-ES" sz="2400" dirty="0"/>
          </a:p>
          <a:p>
            <a:pPr marL="514350" lvl="0" indent="-514350" fontAlgn="base">
              <a:buAutoNum type="arabicParenR"/>
            </a:pPr>
            <a:r>
              <a:rPr lang="ca-ES" dirty="0"/>
              <a:t>L’equip present a la Llar serà autònom per avisar directament a l’EAP o 061 segons horari.</a:t>
            </a:r>
          </a:p>
          <a:p>
            <a:pPr marL="514350" lvl="0" indent="-514350" fontAlgn="base">
              <a:buAutoNum type="arabicParenR"/>
            </a:pPr>
            <a:r>
              <a:rPr lang="ca-ES" dirty="0"/>
              <a:t>Avisar a la direcció del centre.</a:t>
            </a:r>
          </a:p>
          <a:p>
            <a:pPr marL="514350" lvl="0" indent="-514350" fontAlgn="base">
              <a:buAutoNum type="arabicParenR"/>
            </a:pPr>
            <a:r>
              <a:rPr lang="ca-ES" dirty="0"/>
              <a:t>Es comunicarà a:</a:t>
            </a:r>
            <a:endParaRPr lang="es-ES" sz="2400" dirty="0"/>
          </a:p>
          <a:p>
            <a:pPr lvl="1" fontAlgn="base"/>
            <a:r>
              <a:rPr lang="ca-ES" dirty="0"/>
              <a:t>Al qüestionari diari de COVID via web.</a:t>
            </a:r>
            <a:endParaRPr lang="es-ES" sz="2000" dirty="0"/>
          </a:p>
          <a:p>
            <a:pPr lvl="1" fontAlgn="base"/>
            <a:r>
              <a:rPr lang="ca-ES" dirty="0"/>
              <a:t>Al 061 via telefònica per a que donin les pautes mèdiques a seguir i la possible derivació.</a:t>
            </a:r>
            <a:endParaRPr lang="es-ES" sz="2000" dirty="0"/>
          </a:p>
          <a:p>
            <a:pPr lvl="1" fontAlgn="base"/>
            <a:r>
              <a:rPr lang="ca-ES" dirty="0"/>
              <a:t>Al CAP via correu electrònic per a informar de la situació.</a:t>
            </a:r>
            <a:endParaRPr lang="es-ES" sz="2000" dirty="0"/>
          </a:p>
          <a:p>
            <a:pPr lvl="1" fontAlgn="base"/>
            <a:r>
              <a:rPr lang="ca-ES" dirty="0"/>
              <a:t>A Vigilància Epidemiològica de l’Agència de Salut Pública de Barcelona.</a:t>
            </a:r>
            <a:endParaRPr lang="es-ES" sz="2000" dirty="0"/>
          </a:p>
          <a:p>
            <a:pPr lvl="1" fontAlgn="base"/>
            <a:r>
              <a:rPr lang="ca-ES" dirty="0"/>
              <a:t>A la família de la persona resident</a:t>
            </a:r>
            <a:endParaRPr lang="es-ES" sz="2000" dirty="0"/>
          </a:p>
          <a:p>
            <a:pPr lvl="1" fontAlgn="base"/>
            <a:r>
              <a:rPr lang="ca-ES" dirty="0"/>
              <a:t>Al personal que ha estat en contacte en les darreres 48 hores amb aquesta persona per tal que s’aïllin.</a:t>
            </a:r>
            <a:endParaRPr lang="es-ES" sz="2000" dirty="0"/>
          </a:p>
          <a:p>
            <a:pPr lvl="1" fontAlgn="base"/>
            <a:r>
              <a:rPr lang="ca-ES" dirty="0"/>
              <a:t>Als residents que han estat a la mateixa cohort per tal que siguin aïllades a les seves respectives habitacions.</a:t>
            </a:r>
            <a:endParaRPr lang="es-ES" sz="2000" dirty="0"/>
          </a:p>
          <a:p>
            <a:pPr lvl="1" fontAlgn="base"/>
            <a:r>
              <a:rPr lang="ca-ES" dirty="0"/>
              <a:t>S’informarà a les famílies dels residents aïllats.</a:t>
            </a:r>
            <a:endParaRPr lang="es-ES" sz="2000" dirty="0"/>
          </a:p>
          <a:p>
            <a:endParaRPr lang="es-ES" dirty="0"/>
          </a:p>
        </p:txBody>
      </p:sp>
    </p:spTree>
    <p:extLst>
      <p:ext uri="{BB962C8B-B14F-4D97-AF65-F5344CB8AC3E}">
        <p14:creationId xmlns:p14="http://schemas.microsoft.com/office/powerpoint/2010/main" val="111064893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A44F524-D9D6-4C61-9780-278AAB29722C}"/>
              </a:ext>
            </a:extLst>
          </p:cNvPr>
          <p:cNvSpPr>
            <a:spLocks noGrp="1"/>
          </p:cNvSpPr>
          <p:nvPr>
            <p:ph type="title"/>
          </p:nvPr>
        </p:nvSpPr>
        <p:spPr/>
        <p:txBody>
          <a:bodyPr>
            <a:normAutofit fontScale="90000"/>
          </a:bodyPr>
          <a:lstStyle/>
          <a:p>
            <a:r>
              <a:rPr lang="ca-ES" b="1" dirty="0"/>
              <a:t/>
            </a:r>
            <a:br>
              <a:rPr lang="ca-ES" b="1" dirty="0"/>
            </a:br>
            <a:r>
              <a:rPr lang="ca-ES" sz="3100" b="1" dirty="0">
                <a:solidFill>
                  <a:srgbClr val="92D050"/>
                </a:solidFill>
              </a:rPr>
              <a:t>Definició del circuit de derivació a hospitals d’aguts i atenció intermèdia i com activar-lo. </a:t>
            </a:r>
            <a:r>
              <a:rPr lang="es-ES" dirty="0"/>
              <a:t/>
            </a:r>
            <a:br>
              <a:rPr lang="es-ES" dirty="0"/>
            </a:br>
            <a:endParaRPr lang="es-ES" dirty="0"/>
          </a:p>
        </p:txBody>
      </p:sp>
      <p:sp>
        <p:nvSpPr>
          <p:cNvPr id="3" name="Marcador de contenido 2">
            <a:extLst>
              <a:ext uri="{FF2B5EF4-FFF2-40B4-BE49-F238E27FC236}">
                <a16:creationId xmlns:a16="http://schemas.microsoft.com/office/drawing/2014/main" xmlns="" id="{6589BAE0-0D74-459E-A538-330832C7CD07}"/>
              </a:ext>
            </a:extLst>
          </p:cNvPr>
          <p:cNvSpPr>
            <a:spLocks noGrp="1"/>
          </p:cNvSpPr>
          <p:nvPr>
            <p:ph idx="1"/>
          </p:nvPr>
        </p:nvSpPr>
        <p:spPr>
          <a:xfrm>
            <a:off x="838200" y="1502068"/>
            <a:ext cx="10515600" cy="4351338"/>
          </a:xfrm>
        </p:spPr>
        <p:txBody>
          <a:bodyPr/>
          <a:lstStyle/>
          <a:p>
            <a:pPr marL="0" indent="0">
              <a:buNone/>
            </a:pPr>
            <a:r>
              <a:rPr lang="ca-ES" dirty="0"/>
              <a:t>Es contactarà amb el EAP o amb el 061 i se seguiran les instruccions per al cas de derivació als hospitals d’aguts.</a:t>
            </a:r>
            <a:endParaRPr lang="es-ES" dirty="0"/>
          </a:p>
          <a:p>
            <a:pPr marL="0" indent="0">
              <a:buNone/>
            </a:pPr>
            <a:endParaRPr lang="ca-ES" b="1" dirty="0"/>
          </a:p>
          <a:p>
            <a:pPr marL="0" indent="0">
              <a:buNone/>
            </a:pPr>
            <a:r>
              <a:rPr lang="ca-ES" dirty="0">
                <a:solidFill>
                  <a:srgbClr val="92D050"/>
                </a:solidFill>
              </a:rPr>
              <a:t>Disponibilitat del protocol de trasllats a d’altres dispositius (hotels de salut, espais alternatius...). </a:t>
            </a:r>
            <a:endParaRPr lang="es-ES" dirty="0">
              <a:solidFill>
                <a:srgbClr val="92D050"/>
              </a:solidFill>
            </a:endParaRPr>
          </a:p>
          <a:p>
            <a:pPr marL="0" indent="0">
              <a:buNone/>
            </a:pPr>
            <a:r>
              <a:rPr lang="ca-ES" dirty="0"/>
              <a:t>Es contactarà amb el EAP o amb el 061 i se seguiran les instruccions per al cas de derivació als altres dispositius.</a:t>
            </a:r>
            <a:endParaRPr lang="es-ES" dirty="0"/>
          </a:p>
          <a:p>
            <a:endParaRPr lang="es-ES" dirty="0"/>
          </a:p>
        </p:txBody>
      </p:sp>
    </p:spTree>
    <p:extLst>
      <p:ext uri="{BB962C8B-B14F-4D97-AF65-F5344CB8AC3E}">
        <p14:creationId xmlns:p14="http://schemas.microsoft.com/office/powerpoint/2010/main" val="116981435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99B7A33-8789-444F-ABED-055CFAA3EC2B}"/>
              </a:ext>
            </a:extLst>
          </p:cNvPr>
          <p:cNvSpPr>
            <a:spLocks noGrp="1"/>
          </p:cNvSpPr>
          <p:nvPr>
            <p:ph type="title"/>
          </p:nvPr>
        </p:nvSpPr>
        <p:spPr>
          <a:xfrm>
            <a:off x="838200" y="1028218"/>
            <a:ext cx="10515600" cy="517648"/>
          </a:xfrm>
        </p:spPr>
        <p:txBody>
          <a:bodyPr>
            <a:normAutofit fontScale="90000"/>
          </a:bodyPr>
          <a:lstStyle/>
          <a:p>
            <a:r>
              <a:rPr lang="ca-ES" sz="3600" b="1" dirty="0">
                <a:solidFill>
                  <a:srgbClr val="92D050"/>
                </a:solidFill>
              </a:rPr>
              <a:t>Definició del circuit de la medicació</a:t>
            </a:r>
            <a:r>
              <a:rPr lang="es-ES" dirty="0"/>
              <a:t/>
            </a:r>
            <a:br>
              <a:rPr lang="es-ES" dirty="0"/>
            </a:br>
            <a:endParaRPr lang="es-ES" dirty="0"/>
          </a:p>
        </p:txBody>
      </p:sp>
      <p:sp>
        <p:nvSpPr>
          <p:cNvPr id="3" name="Marcador de contenido 2">
            <a:extLst>
              <a:ext uri="{FF2B5EF4-FFF2-40B4-BE49-F238E27FC236}">
                <a16:creationId xmlns:a16="http://schemas.microsoft.com/office/drawing/2014/main" xmlns="" id="{A7DE5C70-6941-4338-A5CC-737D86E4C2D9}"/>
              </a:ext>
            </a:extLst>
          </p:cNvPr>
          <p:cNvSpPr>
            <a:spLocks noGrp="1"/>
          </p:cNvSpPr>
          <p:nvPr>
            <p:ph idx="1"/>
          </p:nvPr>
        </p:nvSpPr>
        <p:spPr>
          <a:xfrm>
            <a:off x="838200" y="1368083"/>
            <a:ext cx="10515600" cy="3309082"/>
          </a:xfrm>
        </p:spPr>
        <p:txBody>
          <a:bodyPr>
            <a:normAutofit/>
          </a:bodyPr>
          <a:lstStyle/>
          <a:p>
            <a:pPr lvl="0"/>
            <a:r>
              <a:rPr lang="ca-ES" sz="2000" dirty="0"/>
              <a:t>Les comandes de la farmàcia es pugen a la planta 1.</a:t>
            </a:r>
            <a:endParaRPr lang="es-ES" sz="2000" dirty="0"/>
          </a:p>
          <a:p>
            <a:pPr lvl="0"/>
            <a:r>
              <a:rPr lang="ca-ES" sz="2000" dirty="0"/>
              <a:t>Els SPD i medicació individual es tenen a la planta 2 (menjador) al carro de medicació.</a:t>
            </a:r>
            <a:endParaRPr lang="es-ES" sz="2000" dirty="0"/>
          </a:p>
          <a:p>
            <a:pPr lvl="0"/>
            <a:r>
              <a:rPr lang="ca-ES" sz="2000" dirty="0"/>
              <a:t>En cas d’aïllament els SPD i medicació individual de la persona aïllada es tindran en un carro de medicació a la planta aïllada.</a:t>
            </a:r>
            <a:endParaRPr lang="es-ES" sz="2000" dirty="0"/>
          </a:p>
          <a:p>
            <a:pPr lvl="0"/>
            <a:r>
              <a:rPr lang="ca-ES" sz="2000" dirty="0"/>
              <a:t>Un cop acabats els SPD i els envasos faran el circuït de la </a:t>
            </a:r>
            <a:r>
              <a:rPr lang="ca-ES" sz="2000" dirty="0">
                <a:highlight>
                  <a:srgbClr val="C0C0C0"/>
                </a:highlight>
              </a:rPr>
              <a:t>ZONA BRUTA </a:t>
            </a:r>
            <a:r>
              <a:rPr lang="ca-ES" sz="2000" dirty="0"/>
              <a:t>i es llençaran al contenidor gris.</a:t>
            </a:r>
            <a:endParaRPr lang="es-ES" sz="2000" dirty="0"/>
          </a:p>
          <a:p>
            <a:pPr lvl="0"/>
            <a:r>
              <a:rPr lang="ca-ES" sz="2000" dirty="0"/>
              <a:t>La resta de SPD i envasos s’enviaran al punt SIGRE de la farmàcia.</a:t>
            </a:r>
            <a:endParaRPr lang="es-ES" sz="2000" dirty="0"/>
          </a:p>
          <a:p>
            <a:pPr lvl="0"/>
            <a:r>
              <a:rPr lang="ca-ES" sz="2000" b="1" dirty="0"/>
              <a:t>En cap cas</a:t>
            </a:r>
            <a:r>
              <a:rPr lang="ca-ES" sz="2000" dirty="0"/>
              <a:t> els SPD i envasos de medicaments d’aïllats </a:t>
            </a:r>
            <a:r>
              <a:rPr lang="ca-ES" sz="2000" b="1" dirty="0"/>
              <a:t>no retornaran a cap</a:t>
            </a:r>
            <a:r>
              <a:rPr lang="ca-ES" sz="2000" dirty="0"/>
              <a:t> </a:t>
            </a:r>
            <a:r>
              <a:rPr lang="ca-ES" sz="2000" dirty="0">
                <a:highlight>
                  <a:srgbClr val="00FF00"/>
                </a:highlight>
              </a:rPr>
              <a:t>ZONA VERDA</a:t>
            </a:r>
            <a:r>
              <a:rPr lang="ca-ES" sz="2000" b="1" dirty="0">
                <a:highlight>
                  <a:srgbClr val="00FF00"/>
                </a:highlight>
              </a:rPr>
              <a:t>.</a:t>
            </a:r>
            <a:endParaRPr lang="es-ES" sz="2000" dirty="0">
              <a:highlight>
                <a:srgbClr val="00FF00"/>
              </a:highlight>
            </a:endParaRPr>
          </a:p>
          <a:p>
            <a:endParaRPr lang="es-ES" dirty="0"/>
          </a:p>
        </p:txBody>
      </p:sp>
      <p:sp>
        <p:nvSpPr>
          <p:cNvPr id="5" name="Rectángulo 4">
            <a:extLst>
              <a:ext uri="{FF2B5EF4-FFF2-40B4-BE49-F238E27FC236}">
                <a16:creationId xmlns:a16="http://schemas.microsoft.com/office/drawing/2014/main" xmlns="" id="{1905971F-F1AF-434D-AACC-B19708FA3BE5}"/>
              </a:ext>
            </a:extLst>
          </p:cNvPr>
          <p:cNvSpPr/>
          <p:nvPr/>
        </p:nvSpPr>
        <p:spPr>
          <a:xfrm>
            <a:off x="899160" y="4508999"/>
            <a:ext cx="6089488" cy="584775"/>
          </a:xfrm>
          <a:prstGeom prst="rect">
            <a:avLst/>
          </a:prstGeom>
        </p:spPr>
        <p:txBody>
          <a:bodyPr wrap="none">
            <a:spAutoFit/>
          </a:bodyPr>
          <a:lstStyle/>
          <a:p>
            <a:pPr marL="180340" indent="-180340" algn="just">
              <a:spcAft>
                <a:spcPts val="935"/>
              </a:spcAft>
            </a:pPr>
            <a:r>
              <a:rPr lang="ca-ES" sz="3200" b="1" dirty="0">
                <a:solidFill>
                  <a:srgbClr val="92D050"/>
                </a:solidFill>
                <a:latin typeface="+mj-lt"/>
                <a:ea typeface="+mj-ea"/>
                <a:cs typeface="+mj-cs"/>
              </a:rPr>
              <a:t>Nombre de llits amb oxigen sanitari. </a:t>
            </a:r>
            <a:endParaRPr lang="es-ES" sz="3200" b="1" dirty="0">
              <a:solidFill>
                <a:srgbClr val="92D050"/>
              </a:solidFill>
              <a:latin typeface="+mj-lt"/>
              <a:ea typeface="+mj-ea"/>
              <a:cs typeface="+mj-cs"/>
            </a:endParaRPr>
          </a:p>
        </p:txBody>
      </p:sp>
      <p:sp>
        <p:nvSpPr>
          <p:cNvPr id="6" name="Rectángulo 5">
            <a:extLst>
              <a:ext uri="{FF2B5EF4-FFF2-40B4-BE49-F238E27FC236}">
                <a16:creationId xmlns:a16="http://schemas.microsoft.com/office/drawing/2014/main" xmlns="" id="{A209C2B9-FA17-4A7F-BA23-C25C04FDACB3}"/>
              </a:ext>
            </a:extLst>
          </p:cNvPr>
          <p:cNvSpPr/>
          <p:nvPr/>
        </p:nvSpPr>
        <p:spPr>
          <a:xfrm>
            <a:off x="838200" y="5093774"/>
            <a:ext cx="10515600" cy="407035"/>
          </a:xfrm>
          <a:prstGeom prst="rect">
            <a:avLst/>
          </a:prstGeom>
        </p:spPr>
        <p:txBody>
          <a:bodyPr wrap="square">
            <a:spAutoFit/>
          </a:bodyPr>
          <a:lstStyle/>
          <a:p>
            <a:pPr marL="180340" algn="just" fontAlgn="base">
              <a:lnSpc>
                <a:spcPct val="107000"/>
              </a:lnSpc>
              <a:spcBef>
                <a:spcPts val="1000"/>
              </a:spcBef>
              <a:spcAft>
                <a:spcPts val="1000"/>
              </a:spcAft>
            </a:pPr>
            <a:r>
              <a:rPr lang="ca-ES" sz="2000" dirty="0"/>
              <a:t>El centre no té instal·lació d’oxigen i tampoc té personal preparat per a la seva administració</a:t>
            </a:r>
            <a:r>
              <a:rPr lang="ca-ES" dirty="0">
                <a:solidFill>
                  <a:srgbClr val="000000"/>
                </a:solidFill>
                <a:latin typeface="+mj-lt"/>
                <a:ea typeface="Times New Roman" panose="02020603050405020304" pitchFamily="18" charset="0"/>
                <a:cs typeface="Times New Roman" panose="02020603050405020304" pitchFamily="18" charset="0"/>
              </a:rPr>
              <a:t>.</a:t>
            </a:r>
            <a:endParaRPr lang="es-ES" sz="1600"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210405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B837375-017A-467F-B864-A7DCDDBD8856}"/>
              </a:ext>
            </a:extLst>
          </p:cNvPr>
          <p:cNvSpPr>
            <a:spLocks noGrp="1"/>
          </p:cNvSpPr>
          <p:nvPr>
            <p:ph type="title"/>
          </p:nvPr>
        </p:nvSpPr>
        <p:spPr/>
        <p:txBody>
          <a:bodyPr>
            <a:normAutofit fontScale="90000"/>
          </a:bodyPr>
          <a:lstStyle/>
          <a:p>
            <a:r>
              <a:rPr lang="ca-ES" b="1" dirty="0"/>
              <a:t/>
            </a:r>
            <a:br>
              <a:rPr lang="ca-ES" b="1" dirty="0"/>
            </a:br>
            <a:r>
              <a:rPr lang="ca-ES" sz="3100" b="1" dirty="0">
                <a:solidFill>
                  <a:srgbClr val="92D050"/>
                </a:solidFill>
              </a:rPr>
              <a:t>Disponibilitat del protocol d’atenció en situacions de final de vida i si té definit un circuït per als èxitus. </a:t>
            </a:r>
            <a:r>
              <a:rPr lang="es-ES" dirty="0"/>
              <a:t/>
            </a:r>
            <a:br>
              <a:rPr lang="es-ES" dirty="0"/>
            </a:br>
            <a:endParaRPr lang="es-ES" dirty="0"/>
          </a:p>
        </p:txBody>
      </p:sp>
      <p:sp>
        <p:nvSpPr>
          <p:cNvPr id="3" name="Marcador de contenido 2">
            <a:extLst>
              <a:ext uri="{FF2B5EF4-FFF2-40B4-BE49-F238E27FC236}">
                <a16:creationId xmlns:a16="http://schemas.microsoft.com/office/drawing/2014/main" xmlns="" id="{B21B8FA5-5CB1-489A-8B97-2CB301C16227}"/>
              </a:ext>
            </a:extLst>
          </p:cNvPr>
          <p:cNvSpPr>
            <a:spLocks noGrp="1"/>
          </p:cNvSpPr>
          <p:nvPr>
            <p:ph idx="1"/>
          </p:nvPr>
        </p:nvSpPr>
        <p:spPr>
          <a:xfrm>
            <a:off x="838200" y="1558339"/>
            <a:ext cx="10515600" cy="4351338"/>
          </a:xfrm>
        </p:spPr>
        <p:txBody>
          <a:bodyPr>
            <a:normAutofit fontScale="85000" lnSpcReduction="20000"/>
          </a:bodyPr>
          <a:lstStyle/>
          <a:p>
            <a:r>
              <a:rPr lang="ca-ES" sz="2400" dirty="0"/>
              <a:t>La Llar Residència disposa d’un protocol d’atenció en situacions de final de vida.</a:t>
            </a:r>
            <a:endParaRPr lang="es-ES" sz="2400" dirty="0"/>
          </a:p>
          <a:p>
            <a:pPr>
              <a:lnSpc>
                <a:spcPct val="120000"/>
              </a:lnSpc>
            </a:pPr>
            <a:r>
              <a:rPr lang="ca-ES" sz="2400" dirty="0"/>
              <a:t>El circuït per als èxitus és el mateix que el circuït d’eliminació de residus de les </a:t>
            </a:r>
            <a:r>
              <a:rPr lang="ca-ES" sz="2400" dirty="0">
                <a:highlight>
                  <a:srgbClr val="C0C0C0"/>
                </a:highlight>
              </a:rPr>
              <a:t>ZONES BRUTES</a:t>
            </a:r>
            <a:r>
              <a:rPr lang="ca-ES" sz="2400" dirty="0"/>
              <a:t>, el trasllat es farà des de la mateixa habitació a on ha traspassat el finat. </a:t>
            </a:r>
          </a:p>
          <a:p>
            <a:endParaRPr lang="es-ES" sz="2400" dirty="0"/>
          </a:p>
          <a:p>
            <a:pPr marL="0" indent="0" algn="just">
              <a:buNone/>
            </a:pPr>
            <a:r>
              <a:rPr lang="ca-ES" b="1" dirty="0">
                <a:solidFill>
                  <a:srgbClr val="92D050"/>
                </a:solidFill>
                <a:latin typeface="+mj-lt"/>
                <a:ea typeface="+mj-ea"/>
                <a:cs typeface="+mj-cs"/>
              </a:rPr>
              <a:t>Definició de com actuar si els residents han de sortir del centre per qualsevol raó justificada i com s’ha de fer el retorn. </a:t>
            </a:r>
            <a:endParaRPr lang="es-ES" b="1" dirty="0">
              <a:solidFill>
                <a:srgbClr val="92D050"/>
              </a:solidFill>
              <a:latin typeface="+mj-lt"/>
              <a:ea typeface="+mj-ea"/>
              <a:cs typeface="+mj-cs"/>
            </a:endParaRPr>
          </a:p>
          <a:p>
            <a:r>
              <a:rPr lang="ca-ES" sz="2400" dirty="0"/>
              <a:t>Si els residents han de sortir del centre per qualsevol raó justificada, ho faran amb mascareta, guants i, si fos necessari, bata i peücs.</a:t>
            </a:r>
            <a:endParaRPr lang="es-ES" sz="2400" dirty="0"/>
          </a:p>
          <a:p>
            <a:r>
              <a:rPr lang="ca-ES" sz="2400" dirty="0"/>
              <a:t>A la tornada:</a:t>
            </a:r>
            <a:endParaRPr lang="es-ES" sz="2400" dirty="0"/>
          </a:p>
          <a:p>
            <a:pPr lvl="0"/>
            <a:r>
              <a:rPr lang="ca-ES" sz="2400" dirty="0"/>
              <a:t>Si ve d’un espai hospitalari lliure de COVID es podrà reintegrar a la vida comunitària de la seva cohort.</a:t>
            </a:r>
            <a:endParaRPr lang="es-ES" sz="2400" dirty="0"/>
          </a:p>
          <a:p>
            <a:pPr lvl="0"/>
            <a:r>
              <a:rPr lang="ca-ES" sz="2400" dirty="0"/>
              <a:t>D’altra manera quedarà confinat a la seva habitació en quarantena de 15 dies, excepte PCR negativa.</a:t>
            </a:r>
            <a:endParaRPr lang="es-ES" sz="2400" dirty="0"/>
          </a:p>
          <a:p>
            <a:endParaRPr lang="es-ES" dirty="0"/>
          </a:p>
        </p:txBody>
      </p:sp>
    </p:spTree>
    <p:extLst>
      <p:ext uri="{BB962C8B-B14F-4D97-AF65-F5344CB8AC3E}">
        <p14:creationId xmlns:p14="http://schemas.microsoft.com/office/powerpoint/2010/main" val="127005094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36BEFA2-BB88-4210-9FA3-1AB35445AAE3}"/>
              </a:ext>
            </a:extLst>
          </p:cNvPr>
          <p:cNvSpPr>
            <a:spLocks noGrp="1"/>
          </p:cNvSpPr>
          <p:nvPr>
            <p:ph type="title"/>
          </p:nvPr>
        </p:nvSpPr>
        <p:spPr>
          <a:xfrm>
            <a:off x="838200" y="681037"/>
            <a:ext cx="10515600" cy="1013509"/>
          </a:xfrm>
        </p:spPr>
        <p:txBody>
          <a:bodyPr>
            <a:normAutofit fontScale="90000"/>
          </a:bodyPr>
          <a:lstStyle/>
          <a:p>
            <a:r>
              <a:rPr lang="ca-ES" sz="3100" b="1" dirty="0">
                <a:solidFill>
                  <a:srgbClr val="92D050"/>
                </a:solidFill>
              </a:rPr>
              <a:t>Té establert un circuit d’acceptació de nous ingressos dins del centre residencial. </a:t>
            </a:r>
            <a:r>
              <a:rPr lang="es-ES" dirty="0"/>
              <a:t/>
            </a:r>
            <a:br>
              <a:rPr lang="es-ES" dirty="0"/>
            </a:br>
            <a:endParaRPr lang="es-ES" dirty="0"/>
          </a:p>
        </p:txBody>
      </p:sp>
      <p:sp>
        <p:nvSpPr>
          <p:cNvPr id="3" name="Marcador de contenido 2">
            <a:extLst>
              <a:ext uri="{FF2B5EF4-FFF2-40B4-BE49-F238E27FC236}">
                <a16:creationId xmlns:a16="http://schemas.microsoft.com/office/drawing/2014/main" xmlns="" id="{3DFBF9E5-FB58-4CE2-91F1-0BAC87ADF937}"/>
              </a:ext>
            </a:extLst>
          </p:cNvPr>
          <p:cNvSpPr>
            <a:spLocks noGrp="1"/>
          </p:cNvSpPr>
          <p:nvPr>
            <p:ph idx="1"/>
          </p:nvPr>
        </p:nvSpPr>
        <p:spPr>
          <a:xfrm>
            <a:off x="1035147" y="1694546"/>
            <a:ext cx="10515600" cy="4351338"/>
          </a:xfrm>
        </p:spPr>
        <p:txBody>
          <a:bodyPr>
            <a:normAutofit/>
          </a:bodyPr>
          <a:lstStyle/>
          <a:p>
            <a:pPr marL="0" indent="0">
              <a:buNone/>
            </a:pPr>
            <a:r>
              <a:rPr lang="ca-ES" sz="2400" dirty="0"/>
              <a:t>Si les persones residents desitgen tornar al centre des del domicili:</a:t>
            </a:r>
            <a:endParaRPr lang="es-ES" sz="2400" dirty="0"/>
          </a:p>
          <a:p>
            <a:pPr marL="0" indent="0">
              <a:buNone/>
            </a:pPr>
            <a:r>
              <a:rPr lang="ca-ES" sz="2400" dirty="0"/>
              <a:t>Les persones que ingressin han de:</a:t>
            </a:r>
            <a:endParaRPr lang="es-ES" sz="2400" dirty="0"/>
          </a:p>
          <a:p>
            <a:pPr lvl="0"/>
            <a:r>
              <a:rPr lang="ca-ES" sz="2400" dirty="0"/>
              <a:t>Disposar d'una PCR negativa realitzada en un termini inferior a les 24-48 h els dies previs preferiblement, mai més enllà de 5 dies.</a:t>
            </a:r>
            <a:endParaRPr lang="es-ES" sz="2400" dirty="0"/>
          </a:p>
          <a:p>
            <a:pPr lvl="0"/>
            <a:r>
              <a:rPr lang="ca-ES" sz="2400" dirty="0"/>
              <a:t>Declaració de la família conforme no ha estat en contacte estret amb cap cas sospitós, probable o confirmat de COVID-19 en els darrers 10 dies.</a:t>
            </a:r>
            <a:endParaRPr lang="es-ES" sz="2400" dirty="0"/>
          </a:p>
          <a:p>
            <a:pPr lvl="0"/>
            <a:r>
              <a:rPr lang="ca-ES" sz="2400" dirty="0"/>
              <a:t>Restar en aïllament durant 10 dies. </a:t>
            </a:r>
            <a:endParaRPr lang="es-ES" sz="2400" dirty="0"/>
          </a:p>
          <a:p>
            <a:pPr marL="0" indent="0">
              <a:buNone/>
            </a:pPr>
            <a:r>
              <a:rPr lang="ca-ES" sz="2400" dirty="0"/>
              <a:t>Aquelles ingressos que procedeixen d’ingressos hospitalaris, sociosanitaris o altres recursos residencials on han estat en aïllament preventiu poden ingressar directament en zona verda.</a:t>
            </a:r>
            <a:endParaRPr lang="es-ES" sz="2400" dirty="0"/>
          </a:p>
          <a:p>
            <a:endParaRPr lang="es-ES" dirty="0"/>
          </a:p>
        </p:txBody>
      </p:sp>
    </p:spTree>
    <p:extLst>
      <p:ext uri="{BB962C8B-B14F-4D97-AF65-F5344CB8AC3E}">
        <p14:creationId xmlns:p14="http://schemas.microsoft.com/office/powerpoint/2010/main" val="93208507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2BD92409-40EA-4F24-BB9D-21691A53D67D}"/>
              </a:ext>
            </a:extLst>
          </p:cNvPr>
          <p:cNvSpPr>
            <a:spLocks noGrp="1"/>
          </p:cNvSpPr>
          <p:nvPr>
            <p:ph idx="1"/>
          </p:nvPr>
        </p:nvSpPr>
        <p:spPr/>
        <p:txBody>
          <a:bodyPr>
            <a:normAutofit fontScale="77500" lnSpcReduction="20000"/>
          </a:bodyPr>
          <a:lstStyle/>
          <a:p>
            <a:pPr marL="0" indent="0">
              <a:buNone/>
            </a:pPr>
            <a:r>
              <a:rPr lang="ca-ES" b="1" dirty="0">
                <a:solidFill>
                  <a:srgbClr val="92D050"/>
                </a:solidFill>
              </a:rPr>
              <a:t>Pla d’atenció, suport i comunicació a les famílies, amb una atenció especial en els darrers moments de la vida dels residents.</a:t>
            </a:r>
          </a:p>
          <a:p>
            <a:pPr marL="0" indent="0">
              <a:buNone/>
            </a:pPr>
            <a:endParaRPr lang="es-ES" sz="3800" b="1" dirty="0">
              <a:solidFill>
                <a:srgbClr val="92D050"/>
              </a:solidFill>
            </a:endParaRPr>
          </a:p>
          <a:p>
            <a:pPr algn="just">
              <a:buFontTx/>
              <a:buChar char="-"/>
            </a:pPr>
            <a:r>
              <a:rPr lang="ca-ES" dirty="0"/>
              <a:t>La Fundació manté una </a:t>
            </a:r>
            <a:r>
              <a:rPr lang="ca-ES" b="1" dirty="0"/>
              <a:t>política de transparència en la comunicació</a:t>
            </a:r>
            <a:r>
              <a:rPr lang="ca-ES" dirty="0"/>
              <a:t> als familiars però sempre </a:t>
            </a:r>
            <a:r>
              <a:rPr lang="ca-ES" b="1" dirty="0"/>
              <a:t>amb respecte a la privacitat</a:t>
            </a:r>
            <a:r>
              <a:rPr lang="ca-ES" dirty="0"/>
              <a:t> de les persones residents i treballadores.</a:t>
            </a:r>
          </a:p>
          <a:p>
            <a:pPr algn="just">
              <a:buFontTx/>
              <a:buChar char="-"/>
            </a:pPr>
            <a:r>
              <a:rPr lang="es-ES" b="1" dirty="0" err="1"/>
              <a:t>Busquem</a:t>
            </a:r>
            <a:r>
              <a:rPr lang="es-ES" b="1" dirty="0"/>
              <a:t> f</a:t>
            </a:r>
            <a:r>
              <a:rPr lang="ca-ES" b="1" dirty="0" err="1"/>
              <a:t>ormes</a:t>
            </a:r>
            <a:r>
              <a:rPr lang="ca-ES" b="1" dirty="0"/>
              <a:t> de celebrar festes</a:t>
            </a:r>
            <a:r>
              <a:rPr lang="ca-ES" dirty="0"/>
              <a:t> (Pasqua, dia de la mare, segona Pasqua, aniversaris, </a:t>
            </a:r>
            <a:r>
              <a:rPr lang="ca-ES" dirty="0" err="1"/>
              <a:t>etc</a:t>
            </a:r>
            <a:r>
              <a:rPr lang="ca-ES" dirty="0"/>
              <a:t>) i activitats que motivin als residents</a:t>
            </a:r>
          </a:p>
          <a:p>
            <a:pPr algn="just">
              <a:buFontTx/>
              <a:buChar char="-"/>
            </a:pPr>
            <a:r>
              <a:rPr lang="ca-ES" dirty="0"/>
              <a:t>De cada activitat realitzada es fa </a:t>
            </a:r>
            <a:r>
              <a:rPr lang="ca-ES" b="1" dirty="0"/>
              <a:t>comunicació a les famílies </a:t>
            </a:r>
            <a:r>
              <a:rPr lang="ca-ES" dirty="0"/>
              <a:t>via </a:t>
            </a:r>
            <a:r>
              <a:rPr lang="ca-ES" dirty="0" err="1"/>
              <a:t>whatsapp</a:t>
            </a:r>
            <a:r>
              <a:rPr lang="ca-ES" dirty="0"/>
              <a:t> així com també via xarxes socials.</a:t>
            </a:r>
            <a:endParaRPr lang="es-ES" b="1" dirty="0"/>
          </a:p>
          <a:p>
            <a:pPr algn="just">
              <a:buFontTx/>
              <a:buChar char="-"/>
            </a:pPr>
            <a:r>
              <a:rPr lang="ca-ES" dirty="0"/>
              <a:t>A les </a:t>
            </a:r>
            <a:r>
              <a:rPr lang="ca-ES" b="1" dirty="0"/>
              <a:t>xarxes socials</a:t>
            </a:r>
            <a:r>
              <a:rPr lang="ca-ES" dirty="0"/>
              <a:t> també s’ha fet comunicació de </a:t>
            </a:r>
            <a:r>
              <a:rPr lang="ca-ES" b="1" dirty="0"/>
              <a:t>donatius de materials i altres activitats</a:t>
            </a:r>
            <a:r>
              <a:rPr lang="ca-ES" dirty="0"/>
              <a:t>. Ens consta que les famílies ho han seguit activament.</a:t>
            </a:r>
            <a:endParaRPr lang="es-ES" b="1" dirty="0"/>
          </a:p>
          <a:p>
            <a:pPr algn="just">
              <a:buFontTx/>
              <a:buChar char="-"/>
            </a:pPr>
            <a:r>
              <a:rPr lang="ca-ES" dirty="0"/>
              <a:t>Quan s’han hagut de comunicar </a:t>
            </a:r>
            <a:r>
              <a:rPr lang="ca-ES" b="1" dirty="0"/>
              <a:t>casos de positius, ingressos o altres incidències</a:t>
            </a:r>
            <a:r>
              <a:rPr lang="ca-ES" dirty="0"/>
              <a:t> a nivell de salut dels residents o treballadors, </a:t>
            </a:r>
            <a:r>
              <a:rPr lang="ca-ES" b="1" dirty="0"/>
              <a:t>s’ha donat tota la informació imprescindible però sense comprometre la privacitat</a:t>
            </a:r>
            <a:r>
              <a:rPr lang="ca-ES" dirty="0"/>
              <a:t> de les persones implicades.</a:t>
            </a:r>
            <a:endParaRPr lang="es-ES" b="1" dirty="0"/>
          </a:p>
          <a:p>
            <a:endParaRPr lang="es-ES" dirty="0"/>
          </a:p>
        </p:txBody>
      </p:sp>
      <p:sp>
        <p:nvSpPr>
          <p:cNvPr id="4" name="Título 1">
            <a:extLst>
              <a:ext uri="{FF2B5EF4-FFF2-40B4-BE49-F238E27FC236}">
                <a16:creationId xmlns:a16="http://schemas.microsoft.com/office/drawing/2014/main" xmlns="" id="{A1D6AE3F-DC24-4627-8060-2AF306993A17}"/>
              </a:ext>
            </a:extLst>
          </p:cNvPr>
          <p:cNvSpPr>
            <a:spLocks noGrp="1"/>
          </p:cNvSpPr>
          <p:nvPr>
            <p:ph type="title"/>
          </p:nvPr>
        </p:nvSpPr>
        <p:spPr>
          <a:xfrm>
            <a:off x="838200" y="365125"/>
            <a:ext cx="10515600" cy="1325563"/>
          </a:xfrm>
        </p:spPr>
        <p:txBody>
          <a:bodyPr>
            <a:normAutofit/>
          </a:bodyPr>
          <a:lstStyle/>
          <a:p>
            <a:r>
              <a:rPr lang="ca-ES" sz="3600" dirty="0">
                <a:latin typeface="Verdana" panose="020B0604030504040204" pitchFamily="34" charset="0"/>
                <a:ea typeface="Verdana" panose="020B0604030504040204" pitchFamily="34" charset="0"/>
              </a:rPr>
              <a:t>10. </a:t>
            </a:r>
            <a:r>
              <a:rPr lang="ca-ES" sz="3600" u="sng" cap="all" dirty="0">
                <a:latin typeface="Verdana" panose="020B0604030504040204" pitchFamily="34" charset="0"/>
                <a:ea typeface="Verdana" panose="020B0604030504040204" pitchFamily="34" charset="0"/>
              </a:rPr>
              <a:t>ATENCIÓ A LES PERSONES I A LES </a:t>
            </a:r>
            <a:r>
              <a:rPr lang="ca-ES" sz="3600" u="sng" cap="all" dirty="0" err="1">
                <a:latin typeface="Verdana" panose="020B0604030504040204" pitchFamily="34" charset="0"/>
                <a:ea typeface="Verdana" panose="020B0604030504040204" pitchFamily="34" charset="0"/>
              </a:rPr>
              <a:t>FAMíLIES</a:t>
            </a:r>
            <a:r>
              <a:rPr lang="ca-ES" sz="3600" u="sng" cap="all" dirty="0">
                <a:latin typeface="Verdana" panose="020B0604030504040204" pitchFamily="34" charset="0"/>
                <a:ea typeface="Verdana" panose="020B0604030504040204" pitchFamily="34" charset="0"/>
              </a:rPr>
              <a:t> </a:t>
            </a:r>
            <a:endParaRPr lang="es-ES" dirty="0"/>
          </a:p>
        </p:txBody>
      </p:sp>
    </p:spTree>
    <p:extLst>
      <p:ext uri="{BB962C8B-B14F-4D97-AF65-F5344CB8AC3E}">
        <p14:creationId xmlns:p14="http://schemas.microsoft.com/office/powerpoint/2010/main" val="229263832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71B6126C-8A74-462B-8F2B-C986BA652DBC}"/>
              </a:ext>
            </a:extLst>
          </p:cNvPr>
          <p:cNvSpPr>
            <a:spLocks noGrp="1"/>
          </p:cNvSpPr>
          <p:nvPr>
            <p:ph idx="1"/>
          </p:nvPr>
        </p:nvSpPr>
        <p:spPr>
          <a:xfrm>
            <a:off x="838200" y="1085850"/>
            <a:ext cx="10515600" cy="5091113"/>
          </a:xfrm>
        </p:spPr>
        <p:txBody>
          <a:bodyPr>
            <a:normAutofit/>
          </a:bodyPr>
          <a:lstStyle/>
          <a:p>
            <a:pPr algn="just">
              <a:buFontTx/>
              <a:buChar char="-"/>
            </a:pPr>
            <a:r>
              <a:rPr lang="ca-ES" sz="2200" dirty="0"/>
              <a:t>Totes les famílies amb un familiar afectat, ja sigui per aïllament per sospita de COVID, per positiu a la PCR, per altres alteracions de la salut: problemes de salut d’altra mena, problemes de salut mental o emocional, han rebut la trucada de la Doctora que els ha mantingut en tot moments informats.</a:t>
            </a:r>
          </a:p>
          <a:p>
            <a:pPr algn="just">
              <a:buFontTx/>
              <a:buChar char="-"/>
            </a:pPr>
            <a:endParaRPr lang="es-ES" sz="2200" b="1" dirty="0"/>
          </a:p>
          <a:p>
            <a:pPr algn="just">
              <a:buFontTx/>
              <a:buChar char="-"/>
            </a:pPr>
            <a:r>
              <a:rPr lang="ca-ES" sz="2200" dirty="0"/>
              <a:t>També s’han enviat constants vitals de residents a familiars per a la seva tranquil·litat, evitant així situacions d’angoixa.</a:t>
            </a:r>
          </a:p>
          <a:p>
            <a:pPr algn="just">
              <a:buFontTx/>
              <a:buChar char="-"/>
            </a:pPr>
            <a:endParaRPr lang="es-ES" sz="2200" b="1" dirty="0"/>
          </a:p>
          <a:p>
            <a:pPr algn="just">
              <a:buFontTx/>
              <a:buChar char="-"/>
            </a:pPr>
            <a:r>
              <a:rPr lang="ca-ES" sz="2200" dirty="0"/>
              <a:t>Des del 12 de març s’ha habilitat un </a:t>
            </a:r>
            <a:r>
              <a:rPr lang="ca-ES" sz="2200" b="1" dirty="0"/>
              <a:t>telèfon d’atenció 24 hores</a:t>
            </a:r>
            <a:r>
              <a:rPr lang="ca-ES" sz="2200" dirty="0"/>
              <a:t> i s’ha atès a totes les famílies que han telefonat o enviat missatges.</a:t>
            </a:r>
          </a:p>
          <a:p>
            <a:pPr algn="just">
              <a:buFontTx/>
              <a:buChar char="-"/>
            </a:pPr>
            <a:endParaRPr lang="es-ES" sz="2200" b="1" dirty="0"/>
          </a:p>
          <a:p>
            <a:pPr algn="just">
              <a:buFontTx/>
              <a:buChar char="-"/>
            </a:pPr>
            <a:r>
              <a:rPr lang="ca-ES" sz="2200" dirty="0"/>
              <a:t>També s’ha mantingut la comunicació amb les persones residents que van marxar a casa dels familiars abans de començar el confinament i que així ho han desitjat.</a:t>
            </a:r>
            <a:endParaRPr lang="es-ES" sz="2200" b="1" dirty="0"/>
          </a:p>
          <a:p>
            <a:endParaRPr lang="es-ES" dirty="0"/>
          </a:p>
        </p:txBody>
      </p:sp>
    </p:spTree>
    <p:extLst>
      <p:ext uri="{BB962C8B-B14F-4D97-AF65-F5344CB8AC3E}">
        <p14:creationId xmlns:p14="http://schemas.microsoft.com/office/powerpoint/2010/main" val="37612822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D18E617-E4C3-45FA-946F-84EDD25669E8}"/>
              </a:ext>
            </a:extLst>
          </p:cNvPr>
          <p:cNvSpPr>
            <a:spLocks noGrp="1"/>
          </p:cNvSpPr>
          <p:nvPr>
            <p:ph type="title"/>
          </p:nvPr>
        </p:nvSpPr>
        <p:spPr>
          <a:xfrm>
            <a:off x="1066801" y="389492"/>
            <a:ext cx="10515600" cy="835025"/>
          </a:xfrm>
        </p:spPr>
        <p:txBody>
          <a:bodyPr>
            <a:normAutofit/>
          </a:bodyPr>
          <a:lstStyle/>
          <a:p>
            <a:r>
              <a:rPr lang="ca-ES" sz="2400" b="1" dirty="0">
                <a:solidFill>
                  <a:srgbClr val="92D050"/>
                </a:solidFill>
              </a:rPr>
              <a:t>Disponibilitat d’elements TIC per facilitar comunicació amb famílies (</a:t>
            </a:r>
            <a:r>
              <a:rPr lang="ca-ES" sz="2400" b="1" dirty="0" err="1">
                <a:solidFill>
                  <a:srgbClr val="92D050"/>
                </a:solidFill>
              </a:rPr>
              <a:t>tablets</a:t>
            </a:r>
            <a:r>
              <a:rPr lang="ca-ES" sz="2400" b="1" dirty="0">
                <a:solidFill>
                  <a:srgbClr val="92D050"/>
                </a:solidFill>
              </a:rPr>
              <a:t>,...)</a:t>
            </a:r>
            <a:endParaRPr lang="es-ES" sz="2400" b="1" dirty="0">
              <a:solidFill>
                <a:srgbClr val="92D050"/>
              </a:solidFill>
            </a:endParaRPr>
          </a:p>
        </p:txBody>
      </p:sp>
      <p:sp>
        <p:nvSpPr>
          <p:cNvPr id="3" name="Marcador de contenido 2">
            <a:extLst>
              <a:ext uri="{FF2B5EF4-FFF2-40B4-BE49-F238E27FC236}">
                <a16:creationId xmlns:a16="http://schemas.microsoft.com/office/drawing/2014/main" xmlns="" id="{34C0D6A3-0630-4CB4-B093-22661ADF1BB1}"/>
              </a:ext>
            </a:extLst>
          </p:cNvPr>
          <p:cNvSpPr>
            <a:spLocks noGrp="1"/>
          </p:cNvSpPr>
          <p:nvPr>
            <p:ph idx="1"/>
          </p:nvPr>
        </p:nvSpPr>
        <p:spPr>
          <a:xfrm>
            <a:off x="1262064" y="1093579"/>
            <a:ext cx="9667872" cy="935246"/>
          </a:xfrm>
        </p:spPr>
        <p:txBody>
          <a:bodyPr>
            <a:normAutofit/>
          </a:bodyPr>
          <a:lstStyle/>
          <a:p>
            <a:pPr marL="0" indent="0" algn="just">
              <a:lnSpc>
                <a:spcPct val="100000"/>
              </a:lnSpc>
              <a:buNone/>
            </a:pPr>
            <a:r>
              <a:rPr lang="ca-ES" sz="1800" dirty="0"/>
              <a:t>Tenim a disposició 1 </a:t>
            </a:r>
            <a:r>
              <a:rPr lang="ca-ES" sz="1800" dirty="0" err="1"/>
              <a:t>tablet</a:t>
            </a:r>
            <a:r>
              <a:rPr lang="ca-ES" sz="1800" dirty="0"/>
              <a:t> i 1 </a:t>
            </a:r>
            <a:r>
              <a:rPr lang="ca-ES" sz="1800" dirty="0" err="1"/>
              <a:t>smartphone</a:t>
            </a:r>
            <a:r>
              <a:rPr lang="ca-ES" sz="1800" dirty="0"/>
              <a:t> per a fer conferències i videoconferències amb les famílies i durant el confinament s’ha fet amb la freqüència que l’excepcionalitat de la situació permetia en cada moment.</a:t>
            </a:r>
            <a:endParaRPr lang="es-ES" sz="1800" dirty="0"/>
          </a:p>
          <a:p>
            <a:endParaRPr lang="es-ES" sz="2400" dirty="0"/>
          </a:p>
        </p:txBody>
      </p:sp>
      <p:sp>
        <p:nvSpPr>
          <p:cNvPr id="4" name="Rectángulo 3">
            <a:extLst>
              <a:ext uri="{FF2B5EF4-FFF2-40B4-BE49-F238E27FC236}">
                <a16:creationId xmlns:a16="http://schemas.microsoft.com/office/drawing/2014/main" xmlns="" id="{DBAFD4FE-0E3F-40A3-9BC1-D2A7F468893E}"/>
              </a:ext>
            </a:extLst>
          </p:cNvPr>
          <p:cNvSpPr/>
          <p:nvPr/>
        </p:nvSpPr>
        <p:spPr>
          <a:xfrm>
            <a:off x="823912" y="1928605"/>
            <a:ext cx="10106024" cy="5028877"/>
          </a:xfrm>
          <a:prstGeom prst="rect">
            <a:avLst/>
          </a:prstGeom>
        </p:spPr>
        <p:txBody>
          <a:bodyPr wrap="square">
            <a:spAutoFit/>
          </a:bodyPr>
          <a:lstStyle/>
          <a:p>
            <a:pPr marL="228600" indent="-228600" algn="just">
              <a:lnSpc>
                <a:spcPct val="107000"/>
              </a:lnSpc>
              <a:spcBef>
                <a:spcPts val="1000"/>
              </a:spcBef>
              <a:spcAft>
                <a:spcPts val="1000"/>
              </a:spcAft>
            </a:pPr>
            <a:r>
              <a:rPr lang="ca-ES" sz="2400" b="1" dirty="0">
                <a:solidFill>
                  <a:srgbClr val="92D050"/>
                </a:solidFill>
                <a:latin typeface="+mj-lt"/>
                <a:ea typeface="Times New Roman" panose="02020603050405020304" pitchFamily="18" charset="0"/>
                <a:cs typeface="Times New Roman" panose="02020603050405020304" pitchFamily="18" charset="0"/>
              </a:rPr>
              <a:t>	Condicions per poder facilitar el  retorn voluntari a domicili i els tràmits a realitzar.</a:t>
            </a:r>
            <a:endParaRPr lang="ca-ES" sz="24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marL="228600" indent="-228600" algn="just">
              <a:lnSpc>
                <a:spcPct val="107000"/>
              </a:lnSpc>
              <a:spcBef>
                <a:spcPts val="1000"/>
              </a:spcBef>
              <a:spcAft>
                <a:spcPts val="1000"/>
              </a:spcAft>
            </a:pPr>
            <a:r>
              <a:rPr lang="ca-ES" dirty="0">
                <a:solidFill>
                  <a:srgbClr val="000000"/>
                </a:solidFill>
                <a:latin typeface="Calibri" panose="020F0502020204030204" pitchFamily="34" charset="0"/>
                <a:ea typeface="Times New Roman" panose="02020603050405020304" pitchFamily="18" charset="0"/>
                <a:cs typeface="Calibri" panose="020F0502020204030204" pitchFamily="34" charset="0"/>
              </a:rPr>
              <a:t>		Els familiars que assumeixen la cura de la persona familiar han de signar un document de sol·licitud i 	un compromís personal d’assumir les condicions d’aïllament sol·licitades per les autoritats sanitàries:</a:t>
            </a:r>
            <a:r>
              <a:rPr lang="es-ES" dirty="0">
                <a:latin typeface="Calibri" panose="020F0502020204030204" pitchFamily="34" charset="0"/>
                <a:ea typeface="Times New Roman" panose="02020603050405020304" pitchFamily="18" charset="0"/>
                <a:cs typeface="Calibri" panose="020F0502020204030204" pitchFamily="34" charset="0"/>
              </a:rPr>
              <a:t> 	</a:t>
            </a:r>
            <a:r>
              <a:rPr lang="ca-ES" dirty="0">
                <a:solidFill>
                  <a:srgbClr val="000000"/>
                </a:solidFill>
                <a:latin typeface="Calibri" panose="020F0502020204030204" pitchFamily="34" charset="0"/>
                <a:ea typeface="Times New Roman" panose="02020603050405020304" pitchFamily="18" charset="0"/>
                <a:cs typeface="Calibri" panose="020F0502020204030204" pitchFamily="34" charset="0"/>
              </a:rPr>
              <a:t>Prova negativa de COVID i</a:t>
            </a:r>
            <a:r>
              <a:rPr lang="es-ES" dirty="0">
                <a:latin typeface="Calibri" panose="020F0502020204030204" pitchFamily="34" charset="0"/>
                <a:ea typeface="Times New Roman" panose="02020603050405020304" pitchFamily="18" charset="0"/>
                <a:cs typeface="Calibri" panose="020F0502020204030204" pitchFamily="34" charset="0"/>
              </a:rPr>
              <a:t> </a:t>
            </a:r>
            <a:r>
              <a:rPr lang="ca-ES" dirty="0">
                <a:solidFill>
                  <a:srgbClr val="000000"/>
                </a:solidFill>
                <a:latin typeface="Calibri" panose="020F0502020204030204" pitchFamily="34" charset="0"/>
                <a:ea typeface="Times New Roman" panose="02020603050405020304" pitchFamily="18" charset="0"/>
                <a:cs typeface="Calibri" panose="020F0502020204030204" pitchFamily="34" charset="0"/>
              </a:rPr>
              <a:t>14 dies d’aïllament domiciliari.</a:t>
            </a:r>
            <a:endParaRPr lang="ca-ES" dirty="0">
              <a:latin typeface="Calibri" panose="020F0502020204030204" pitchFamily="34" charset="0"/>
              <a:ea typeface="Calibri" panose="020F0502020204030204" pitchFamily="34" charset="0"/>
              <a:cs typeface="Calibri" panose="020F0502020204030204" pitchFamily="34" charset="0"/>
            </a:endParaRPr>
          </a:p>
          <a:p>
            <a:pPr marL="270510" algn="just">
              <a:lnSpc>
                <a:spcPct val="107000"/>
              </a:lnSpc>
              <a:spcAft>
                <a:spcPts val="800"/>
              </a:spcAft>
            </a:pPr>
            <a:r>
              <a:rPr lang="ca-ES" dirty="0">
                <a:latin typeface="Calibri" panose="020F0502020204030204" pitchFamily="34" charset="0"/>
                <a:ea typeface="Calibri" panose="020F0502020204030204" pitchFamily="34" charset="0"/>
                <a:cs typeface="Calibri" panose="020F0502020204030204" pitchFamily="34" charset="0"/>
              </a:rPr>
              <a:t>	A hores d’ara encara no s’ha fet cap retorn efectiu.</a:t>
            </a:r>
          </a:p>
          <a:p>
            <a:pPr marL="270510" algn="just">
              <a:lnSpc>
                <a:spcPct val="107000"/>
              </a:lnSpc>
              <a:spcAft>
                <a:spcPts val="800"/>
              </a:spcAft>
            </a:pPr>
            <a:r>
              <a:rPr lang="ca-ES" sz="2400" b="1" dirty="0">
                <a:solidFill>
                  <a:srgbClr val="92D050"/>
                </a:solidFill>
                <a:latin typeface="+mj-lt"/>
                <a:cs typeface="Times New Roman" panose="02020603050405020304" pitchFamily="18" charset="0"/>
              </a:rPr>
              <a:t>El centre té protocol de pla de visites d’acord amb les recomanacions de l’Administració.</a:t>
            </a:r>
          </a:p>
          <a:p>
            <a:pPr algn="just"/>
            <a:r>
              <a:rPr lang="ca-ES" dirty="0"/>
              <a:t>	Disposem d’un formulari ONLINE a on els familiars s’identifiquen, accepten les condicions de la visita 	segons estableixen les autoritats sanitàries i trien horari dins dels possibles.</a:t>
            </a:r>
            <a:endParaRPr lang="es-ES" dirty="0"/>
          </a:p>
          <a:p>
            <a:pPr algn="just"/>
            <a:r>
              <a:rPr lang="ca-ES" dirty="0"/>
              <a:t>	L’entitat envia un missatge de confirmació amb el dia i l’hora concedits.</a:t>
            </a:r>
            <a:endParaRPr lang="es-ES" dirty="0"/>
          </a:p>
          <a:p>
            <a:pPr marL="270510" algn="just">
              <a:lnSpc>
                <a:spcPct val="107000"/>
              </a:lnSpc>
              <a:spcAft>
                <a:spcPts val="800"/>
              </a:spcAft>
            </a:pPr>
            <a:endParaRPr lang="es-ES" sz="2400" dirty="0">
              <a:solidFill>
                <a:srgbClr val="92D050"/>
              </a:solidFill>
              <a:latin typeface="+mj-lt"/>
              <a:cs typeface="Times New Roman" panose="02020603050405020304" pitchFamily="18" charset="0"/>
            </a:endParaRPr>
          </a:p>
          <a:p>
            <a:pPr marL="270510" algn="just">
              <a:lnSpc>
                <a:spcPct val="107000"/>
              </a:lnSpc>
              <a:spcAft>
                <a:spcPts val="800"/>
              </a:spcAft>
            </a:pP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8946561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5DEE518-9F7E-4C3B-8D71-AD56883370CC}"/>
              </a:ext>
            </a:extLst>
          </p:cNvPr>
          <p:cNvSpPr>
            <a:spLocks noGrp="1"/>
          </p:cNvSpPr>
          <p:nvPr>
            <p:ph type="title"/>
          </p:nvPr>
        </p:nvSpPr>
        <p:spPr>
          <a:xfrm>
            <a:off x="1081088" y="500062"/>
            <a:ext cx="10515600" cy="1325563"/>
          </a:xfrm>
        </p:spPr>
        <p:txBody>
          <a:bodyPr>
            <a:normAutofit/>
          </a:bodyPr>
          <a:lstStyle/>
          <a:p>
            <a:r>
              <a:rPr lang="ca-ES" sz="2800" dirty="0"/>
              <a:t>Condicions per a la visita de familiars:</a:t>
            </a:r>
            <a:endParaRPr lang="es-ES" sz="2800" dirty="0"/>
          </a:p>
        </p:txBody>
      </p:sp>
      <p:sp>
        <p:nvSpPr>
          <p:cNvPr id="3" name="Marcador de contenido 2">
            <a:extLst>
              <a:ext uri="{FF2B5EF4-FFF2-40B4-BE49-F238E27FC236}">
                <a16:creationId xmlns:a16="http://schemas.microsoft.com/office/drawing/2014/main" xmlns="" id="{4A80D115-5A6E-41C2-94E6-01F89DE88902}"/>
              </a:ext>
            </a:extLst>
          </p:cNvPr>
          <p:cNvSpPr>
            <a:spLocks noGrp="1"/>
          </p:cNvSpPr>
          <p:nvPr>
            <p:ph idx="1"/>
          </p:nvPr>
        </p:nvSpPr>
        <p:spPr>
          <a:xfrm>
            <a:off x="1081088" y="1825625"/>
            <a:ext cx="10515600" cy="4351338"/>
          </a:xfrm>
        </p:spPr>
        <p:txBody>
          <a:bodyPr>
            <a:normAutofit fontScale="77500" lnSpcReduction="20000"/>
          </a:bodyPr>
          <a:lstStyle/>
          <a:p>
            <a:r>
              <a:rPr lang="ca-ES" dirty="0"/>
              <a:t>Cita prèvia IMPRESCINDIBLE.</a:t>
            </a:r>
            <a:endParaRPr lang="es-ES" dirty="0"/>
          </a:p>
          <a:p>
            <a:pPr lvl="0" algn="just"/>
            <a:r>
              <a:rPr lang="ca-ES" dirty="0"/>
              <a:t>1 sola persona per visita i resident.</a:t>
            </a:r>
            <a:endParaRPr lang="es-ES" dirty="0"/>
          </a:p>
          <a:p>
            <a:pPr lvl="0" algn="just"/>
            <a:r>
              <a:rPr lang="ca-ES" dirty="0"/>
              <a:t>Freqüència: 1 cop a la setmana </a:t>
            </a:r>
          </a:p>
          <a:p>
            <a:pPr lvl="0" algn="just"/>
            <a:r>
              <a:rPr lang="ca-ES" dirty="0"/>
              <a:t>Durada: 30 minuts </a:t>
            </a:r>
            <a:endParaRPr lang="es-ES" dirty="0"/>
          </a:p>
          <a:p>
            <a:pPr lvl="0" algn="just"/>
            <a:r>
              <a:rPr lang="ca-ES" dirty="0"/>
              <a:t>Localització: a l’exterior de la Llar i entrant pel pas de centre d’illa</a:t>
            </a:r>
            <a:endParaRPr lang="es-ES" dirty="0"/>
          </a:p>
          <a:p>
            <a:pPr lvl="0" algn="just"/>
            <a:r>
              <a:rPr lang="ca-ES" dirty="0"/>
              <a:t>Mesures de seguretat: 2 metres de distància entre el visitant i la persona resident.</a:t>
            </a:r>
            <a:endParaRPr lang="es-ES" dirty="0"/>
          </a:p>
          <a:p>
            <a:pPr lvl="0" algn="just"/>
            <a:r>
              <a:rPr lang="ca-ES" dirty="0"/>
              <a:t>No està permès el contacte físic.</a:t>
            </a:r>
            <a:endParaRPr lang="es-ES" dirty="0"/>
          </a:p>
          <a:p>
            <a:pPr lvl="0" algn="just"/>
            <a:r>
              <a:rPr lang="ca-ES" dirty="0"/>
              <a:t>Ús de mascareta pròpia obligatòria. L’entitat proporciona una pantalla i líquid hidroalcohòlic per a la  higiene de mans.</a:t>
            </a:r>
            <a:endParaRPr lang="es-ES" dirty="0"/>
          </a:p>
          <a:p>
            <a:pPr lvl="0" algn="just"/>
            <a:r>
              <a:rPr lang="ca-ES" dirty="0"/>
              <a:t>Prohibició d’entrar a l’edifici de la Llar i l’ús del bany. </a:t>
            </a:r>
            <a:endParaRPr lang="es-ES" dirty="0"/>
          </a:p>
          <a:p>
            <a:pPr lvl="0" algn="just"/>
            <a:r>
              <a:rPr lang="ca-ES" dirty="0"/>
              <a:t>Tota la visita es farà sota la supervisió del personal de la Llar per assegurar el compliment de les condicions establertes.</a:t>
            </a:r>
            <a:endParaRPr lang="es-ES" dirty="0"/>
          </a:p>
          <a:p>
            <a:endParaRPr lang="es-ES" dirty="0"/>
          </a:p>
        </p:txBody>
      </p:sp>
    </p:spTree>
    <p:extLst>
      <p:ext uri="{BB962C8B-B14F-4D97-AF65-F5344CB8AC3E}">
        <p14:creationId xmlns:p14="http://schemas.microsoft.com/office/powerpoint/2010/main" val="317920772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0BEEE80-15A9-4477-8C14-21BD30F2337E}"/>
              </a:ext>
            </a:extLst>
          </p:cNvPr>
          <p:cNvSpPr>
            <a:spLocks noGrp="1"/>
          </p:cNvSpPr>
          <p:nvPr>
            <p:ph type="title"/>
          </p:nvPr>
        </p:nvSpPr>
        <p:spPr/>
        <p:txBody>
          <a:bodyPr>
            <a:normAutofit/>
          </a:bodyPr>
          <a:lstStyle/>
          <a:p>
            <a:r>
              <a:rPr lang="ca-ES" b="1" dirty="0"/>
              <a:t>11. </a:t>
            </a:r>
            <a:r>
              <a:rPr lang="ca-ES" b="1" u="sng" dirty="0"/>
              <a:t>SISTEMES D’INFORMACIÓ</a:t>
            </a:r>
            <a:endParaRPr lang="es-ES" dirty="0"/>
          </a:p>
        </p:txBody>
      </p:sp>
      <p:sp>
        <p:nvSpPr>
          <p:cNvPr id="3" name="Marcador de contenido 2">
            <a:extLst>
              <a:ext uri="{FF2B5EF4-FFF2-40B4-BE49-F238E27FC236}">
                <a16:creationId xmlns:a16="http://schemas.microsoft.com/office/drawing/2014/main" xmlns="" id="{6274C9C9-893B-47FE-90C5-A61AF1A823ED}"/>
              </a:ext>
            </a:extLst>
          </p:cNvPr>
          <p:cNvSpPr>
            <a:spLocks noGrp="1"/>
          </p:cNvSpPr>
          <p:nvPr>
            <p:ph idx="1"/>
          </p:nvPr>
        </p:nvSpPr>
        <p:spPr/>
        <p:txBody>
          <a:bodyPr>
            <a:normAutofit/>
          </a:bodyPr>
          <a:lstStyle/>
          <a:p>
            <a:pPr marL="0" indent="0">
              <a:buNone/>
            </a:pPr>
            <a:r>
              <a:rPr lang="ca-ES" sz="2400" dirty="0"/>
              <a:t>El centre</a:t>
            </a:r>
            <a:r>
              <a:rPr lang="ca-ES" sz="2400" b="1" dirty="0"/>
              <a:t> SI </a:t>
            </a:r>
            <a:r>
              <a:rPr lang="ca-ES" sz="2400" dirty="0"/>
              <a:t>coneix i utilitza el sistema de recollida d’informació diària que facilita l’Administració (</a:t>
            </a:r>
            <a:r>
              <a:rPr lang="ca-ES" sz="2400" dirty="0" err="1"/>
              <a:t>aplicatiu</a:t>
            </a:r>
            <a:r>
              <a:rPr lang="ca-ES" sz="2400" dirty="0"/>
              <a:t> “GIR”, ....)</a:t>
            </a:r>
          </a:p>
          <a:p>
            <a:pPr marL="0" indent="0">
              <a:buNone/>
            </a:pPr>
            <a:endParaRPr lang="es-ES" sz="2400" dirty="0"/>
          </a:p>
          <a:p>
            <a:pPr marL="0" indent="0">
              <a:buNone/>
            </a:pPr>
            <a:r>
              <a:rPr lang="ca-ES" sz="2400" dirty="0"/>
              <a:t>El centre </a:t>
            </a:r>
            <a:r>
              <a:rPr lang="ca-ES" sz="2400" b="1" dirty="0"/>
              <a:t>NO</a:t>
            </a:r>
            <a:r>
              <a:rPr lang="ca-ES" sz="2400" dirty="0"/>
              <a:t> té accés a punt </a:t>
            </a:r>
            <a:r>
              <a:rPr lang="ca-ES" sz="2400" dirty="0" err="1"/>
              <a:t>eCAP</a:t>
            </a:r>
            <a:r>
              <a:rPr lang="ca-ES" sz="2400" dirty="0"/>
              <a:t> operatiu (o </a:t>
            </a:r>
            <a:r>
              <a:rPr lang="ca-ES" sz="2400" dirty="0" err="1"/>
              <a:t>eCAP</a:t>
            </a:r>
            <a:r>
              <a:rPr lang="ca-ES" sz="2400" dirty="0"/>
              <a:t> mòbil) i NO l’utilitzem.</a:t>
            </a:r>
            <a:endParaRPr lang="es-ES" sz="2400" dirty="0"/>
          </a:p>
          <a:p>
            <a:endParaRPr lang="es-ES" sz="2400" dirty="0"/>
          </a:p>
        </p:txBody>
      </p:sp>
    </p:spTree>
    <p:extLst>
      <p:ext uri="{BB962C8B-B14F-4D97-AF65-F5344CB8AC3E}">
        <p14:creationId xmlns:p14="http://schemas.microsoft.com/office/powerpoint/2010/main" val="3163602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otalTime>1570</TotalTime>
  <Words>8912</Words>
  <Application>Microsoft Office PowerPoint</Application>
  <PresentationFormat>Personalització</PresentationFormat>
  <Paragraphs>1072</Paragraphs>
  <Slides>91</Slides>
  <Notes>0</Notes>
  <HiddenSlides>0</HiddenSlides>
  <MMClips>0</MMClips>
  <ScaleCrop>false</ScaleCrop>
  <HeadingPairs>
    <vt:vector size="4" baseType="variant">
      <vt:variant>
        <vt:lpstr>Tema</vt:lpstr>
      </vt:variant>
      <vt:variant>
        <vt:i4>1</vt:i4>
      </vt:variant>
      <vt:variant>
        <vt:lpstr>Títols de les diapositives</vt:lpstr>
      </vt:variant>
      <vt:variant>
        <vt:i4>91</vt:i4>
      </vt:variant>
    </vt:vector>
  </HeadingPairs>
  <TitlesOfParts>
    <vt:vector size="92" baseType="lpstr">
      <vt:lpstr>Office Theme</vt:lpstr>
      <vt:lpstr>PLA DE CONTINGÈNCIA  </vt:lpstr>
      <vt:lpstr>1. Dades del Centre</vt:lpstr>
      <vt:lpstr>Presentació del PowerPoint</vt:lpstr>
      <vt:lpstr>2. Coordinació amb Salut</vt:lpstr>
      <vt:lpstr>3. Coordinació social </vt:lpstr>
      <vt:lpstr>4. Perfil dels residents</vt:lpstr>
      <vt:lpstr>5. Equip de professionals del centre</vt:lpstr>
      <vt:lpstr>Existència de borsa de treball actualitzada per suplències o eventualitats. </vt:lpstr>
      <vt:lpstr>Pla per a fer front a possibles baixes dels professionals assistencials i no assistencials.</vt:lpstr>
      <vt:lpstr>Existència de suport psicològic als seus professionals.</vt:lpstr>
      <vt:lpstr>6. FORMACIÓ I CAPACITACIÓ DELS PROFESSIONALS QUE TREBALLEN EN ÀMBIT RESIDENCIAL</vt:lpstr>
      <vt:lpstr>Assegurament d’un pla mínim de formació, entrenament i seguiment de la formació en les següents àrees temàtiques: ús equips de protecció, conceptualització i operativització zones netes i brutes (és clau incloure en aquest pla formatiu personal de neteja i tots els torns)</vt:lpstr>
      <vt:lpstr>La persona responsable Higiènico – Sanitària de l’entitat ha assistit als webinars següents: </vt:lpstr>
      <vt:lpstr>TEMARI A TREBALLAR EN LA FORMACIÓ </vt:lpstr>
      <vt:lpstr>Presentació del PowerPoint</vt:lpstr>
      <vt:lpstr>Sistematització de la supervisió del bon ús de les EPI, sectorització i mesures higièniques.</vt:lpstr>
      <vt:lpstr>7. Espais i categorització segons grup de risc</vt:lpstr>
      <vt:lpstr>Pla de sectorització amb categorització dels espais en zona verda, zona groga i zona vermella i amb especificació per les diferents zones del tipus de resident pel que fa a la situació de COVID-19 </vt:lpstr>
      <vt:lpstr>PASSOS DE LA SECTORITZACIÓ</vt:lpstr>
      <vt:lpstr>Pas 1. Disseny de la sectorització de la Llar-residència</vt:lpstr>
      <vt:lpstr> Representació gràfica amb plànols de les zones previstes per sectorització i aïllament:  </vt:lpstr>
      <vt:lpstr>Habitació i bany a assignar per al primer cas de COVID-19.</vt:lpstr>
      <vt:lpstr>No hi ha camí directe de la zona VERMELLA fins a l’ascensor perquè les persones residents tenen un alt nivell de dependència i no poden deambular per la zona.</vt:lpstr>
      <vt:lpstr>Plànol de Situació MIXTA.  Convivència de Cohort vermella i groga  a una mateixa planta.</vt:lpstr>
      <vt:lpstr>Plànol de Situació MIXTA.  Convivència de Cohort groga i verda a una mateixa planta.</vt:lpstr>
      <vt:lpstr>Plànol de la planta baixa  amb descripció de les zones delimitades</vt:lpstr>
      <vt:lpstr>Planta 1 d’OFICINES ha de ser sempre ZONA NETA</vt:lpstr>
      <vt:lpstr>  Planta 2 de CUINA I MENJADOR serÀ sempre ZONA NETA </vt:lpstr>
      <vt:lpstr>Plànol del soterrani amb descripció de les zones delimitades.</vt:lpstr>
      <vt:lpstr>Planta 6 amb TERRAT serà ZONA BRUTA de neteja de roba per al seu planxat i plegat,  la BUGADERIA ha de ser sempre ZONA NETA</vt:lpstr>
      <vt:lpstr>Zona de transició</vt:lpstr>
      <vt:lpstr>  PAS 2. RECAPTACIÓ D’INFORMACIÓ I ANÀLISI DE LA LLAR-R.  </vt:lpstr>
      <vt:lpstr>PAS 3. Reubicació de LES PERSONES residents</vt:lpstr>
      <vt:lpstr>PAS 4. Divisió, desinfecció i senyalització dels espais</vt:lpstr>
      <vt:lpstr>Presentació del PowerPoint</vt:lpstr>
      <vt:lpstr>Presentació del PowerPoint</vt:lpstr>
      <vt:lpstr>PAS 5. Reajustament dels fluxos de treball</vt:lpstr>
      <vt:lpstr>Presentació del PowerPoint</vt:lpstr>
      <vt:lpstr>Presentació del PowerPoint</vt:lpstr>
      <vt:lpstr>PAS 6. MONITORATGE DELS CANVIS I DETECCIÓ D’ALTRES NECESSITATS. </vt:lpstr>
      <vt:lpstr>Presentació del PowerPoint</vt:lpstr>
      <vt:lpstr> Categorització gràfica amb plànols de les zones previstes per sectorització I aïllament:   </vt:lpstr>
      <vt:lpstr>Presentació del PowerPoint</vt:lpstr>
      <vt:lpstr>Presentació del PowerPoint</vt:lpstr>
      <vt:lpstr>Presentació del PowerPoint</vt:lpstr>
      <vt:lpstr>Zona de transferència</vt:lpstr>
      <vt:lpstr>Presentació del PowerPoint</vt:lpstr>
      <vt:lpstr>8.   Circuits i anàlisi logística</vt:lpstr>
      <vt:lpstr>Presentació del PowerPoint</vt:lpstr>
      <vt:lpstr>Presentació del PowerPoint</vt:lpstr>
      <vt:lpstr>Presentació del PowerPoint</vt:lpstr>
      <vt:lpstr> Circuit accés a subministrament i reposició “material protecció” tan ordinari com extraordinari (caps de setmana/ festius). </vt:lpstr>
      <vt:lpstr>Presentació del PowerPoint</vt:lpstr>
      <vt:lpstr>Definició circuit segur entrega subministres des del carrer.</vt:lpstr>
      <vt:lpstr> Circuït del menjar de la cuina i el rentat dels estris amb gestió externalitzada: </vt:lpstr>
      <vt:lpstr>  Planificació de la bugaderia i el seu circuit tan pel material dels residents com dels professionals, pensant també en circuits zona neta i bruta. </vt:lpstr>
      <vt:lpstr>EPI’s.</vt:lpstr>
      <vt:lpstr>SI HI HA CASOS SOSPITOSOS O POSITIUS DE COVID-19</vt:lpstr>
      <vt:lpstr>Disponibilitat i distribució cartells informatius i punts de dispensació solució hidroalcohòlica accessibles al personal, residents i familiars.</vt:lpstr>
      <vt:lpstr>Disponibilitat i distribució cartells informatius i punts d’instruccions d’higiene de mans accessibles al personal, residents i familiars</vt:lpstr>
      <vt:lpstr>Disponibilitat de sistema de neteja del material i vaixelles adequat a la COVID-19.</vt:lpstr>
      <vt:lpstr>Presentació del PowerPoint</vt:lpstr>
      <vt:lpstr>Presentació del PowerPoint</vt:lpstr>
      <vt:lpstr>Definit els circuit de gestió de residus: diferenciació zones netes i brutes, papereres individuals amb pedal a les habitacions,....diferenciats per zones neta i bruta</vt:lpstr>
      <vt:lpstr>Presentació del PowerPoint</vt:lpstr>
      <vt:lpstr>Disponibilitat de material de protecció per a residents i professionals sanitaris i no sanitaris: guants, mascaretes quirúrgiques, mascaretes FFP2, bates/granota, ulleres/pantalla. </vt:lpstr>
      <vt:lpstr>Circuït en cas de rebrot del COVID-19</vt:lpstr>
      <vt:lpstr>Presentació del PowerPoint</vt:lpstr>
      <vt:lpstr>9. PROCÉS ASSISTENCIAL</vt:lpstr>
      <vt:lpstr>CAS DE CAS POSITIU DE COVID O SÍMPTOMES ASSIMILABLES CAL:</vt:lpstr>
      <vt:lpstr> El centre disposa d’espais d’aïllament predeterminats (amb habitacions lliures a tal efecte) </vt:lpstr>
      <vt:lpstr>CONSTANTS VITALS: FEBRE I SATURACIÓ </vt:lpstr>
      <vt:lpstr>SIGNES D’ALARMA </vt:lpstr>
      <vt:lpstr>SÍMPTOMES DE SOSPITA DE COVID</vt:lpstr>
      <vt:lpstr>MANTENIMENT DE L’AÏLLAMENT FINS:</vt:lpstr>
      <vt:lpstr>TRACTAMENT</vt:lpstr>
      <vt:lpstr>SEGUIMENT DELS contactes dels CASOS CONFIRMATS</vt:lpstr>
      <vt:lpstr>Presentació del PowerPoint</vt:lpstr>
      <vt:lpstr>AÏLLAMENT DELS TREBALLADORS CONFIRMATS DE COVID O EN FASE DE QUARANTENA.</vt:lpstr>
      <vt:lpstr>Presentació del PowerPoint</vt:lpstr>
      <vt:lpstr> Disponibilitat d’informació respecte a les activitats que podrà fer cada tipus de resident en cas que hi hagi un brot, impulsar actuacions que evitin el deteriorament derivat de l’aïllament de la persona.  </vt:lpstr>
      <vt:lpstr>Disponibilitat de la informació sobre com haurà de coordinar-se i amb qui ha de contactar en situació de COVID-19 per garantir una resposta àgil i adequada (Salut Pública/Vigilància epidemiològica/EAP/Referents de Salut i del Departament de Treball, Afers Socials i Famílies/Equips assistencials de suport (PADES, HAD)/ Atenció continuada/Bombers). </vt:lpstr>
      <vt:lpstr> Definició del circuit de derivació a hospitals d’aguts i atenció intermèdia i com activar-lo.  </vt:lpstr>
      <vt:lpstr>Definició del circuit de la medicació </vt:lpstr>
      <vt:lpstr> Disponibilitat del protocol d’atenció en situacions de final de vida i si té definit un circuït per als èxitus.  </vt:lpstr>
      <vt:lpstr>Té establert un circuit d’acceptació de nous ingressos dins del centre residencial.  </vt:lpstr>
      <vt:lpstr>10. ATENCIÓ A LES PERSONES I A LES FAMíLIES </vt:lpstr>
      <vt:lpstr>Presentació del PowerPoint</vt:lpstr>
      <vt:lpstr>Disponibilitat d’elements TIC per facilitar comunicació amb famílies (tablets,...)</vt:lpstr>
      <vt:lpstr>Condicions per a la visita de familiars:</vt:lpstr>
      <vt:lpstr>11. SISTEMES D’INFORMACIÓ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 DE CONTINGÈNCIA</dc:title>
  <dc:creator>Emma Gomà</dc:creator>
  <cp:lastModifiedBy>FCPC. Info (info@fcpc.cat)</cp:lastModifiedBy>
  <cp:revision>45</cp:revision>
  <dcterms:created xsi:type="dcterms:W3CDTF">2020-07-19T18:42:01Z</dcterms:created>
  <dcterms:modified xsi:type="dcterms:W3CDTF">2020-07-30T18:23:21Z</dcterms:modified>
</cp:coreProperties>
</file>